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9" r:id="rId2"/>
    <p:sldId id="270" r:id="rId3"/>
    <p:sldId id="275" r:id="rId4"/>
    <p:sldId id="260" r:id="rId5"/>
    <p:sldId id="261" r:id="rId6"/>
    <p:sldId id="264" r:id="rId7"/>
    <p:sldId id="274" r:id="rId8"/>
    <p:sldId id="276" r:id="rId9"/>
    <p:sldId id="256" r:id="rId10"/>
    <p:sldId id="262" r:id="rId11"/>
    <p:sldId id="268" r:id="rId12"/>
    <p:sldId id="257" r:id="rId13"/>
    <p:sldId id="258" r:id="rId14"/>
    <p:sldId id="266" r:id="rId15"/>
    <p:sldId id="284" r:id="rId16"/>
    <p:sldId id="273" r:id="rId17"/>
    <p:sldId id="279" r:id="rId18"/>
    <p:sldId id="281" r:id="rId19"/>
    <p:sldId id="282" r:id="rId20"/>
    <p:sldId id="283" r:id="rId21"/>
    <p:sldId id="280" r:id="rId22"/>
    <p:sldId id="286" r:id="rId23"/>
    <p:sldId id="278" r:id="rId24"/>
    <p:sldId id="285" r:id="rId25"/>
    <p:sldId id="28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264" autoAdjust="0"/>
  </p:normalViewPr>
  <p:slideViewPr>
    <p:cSldViewPr snapToGrid="0" snapToObjects="1">
      <p:cViewPr varScale="1">
        <p:scale>
          <a:sx n="43" d="100"/>
          <a:sy n="43" d="100"/>
        </p:scale>
        <p:origin x="-17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A8D8B-CC3E-F64B-ACA9-C1A77EF4534A}" type="datetimeFigureOut">
              <a:rPr lang="en-US" smtClean="0"/>
              <a:t>4/2/17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E2D9C-906B-9F49-85C9-B772D6D13892}" type="slidenum">
              <a:rPr lang="en-US" smtClean="0"/>
              <a:t>‹#›</a:t>
            </a:fld>
            <a:endParaRPr lang="en-US"/>
          </a:p>
        </p:txBody>
      </p:sp>
    </p:spTree>
    <p:extLst>
      <p:ext uri="{BB962C8B-B14F-4D97-AF65-F5344CB8AC3E}">
        <p14:creationId xmlns:p14="http://schemas.microsoft.com/office/powerpoint/2010/main" val="5600888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importance of historical</a:t>
            </a:r>
            <a:r>
              <a:rPr lang="en-US" baseline="0" dirty="0" smtClean="0"/>
              <a:t> moment in Egypt; General raising of political and citizenship consciousness.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Times New Roman"/>
                <a:cs typeface="Times New Roman"/>
              </a:rPr>
              <a:t>“youth rarely consulted about type of citizens they are or aspire to be” (Herrera, 2010, p. 130)</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mn-lt"/>
                <a:cs typeface="Calibri"/>
              </a:rPr>
              <a:t>Transformations bring about reimaged and renegotiated spaces of participation and what it means to be citizenship </a:t>
            </a:r>
            <a:endParaRPr lang="en-US" sz="1200" dirty="0" smtClean="0">
              <a:latin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6AF89114-7CDC-5D40-A36B-00CA0C953310}" type="slidenum">
              <a:rPr lang="en-US" smtClean="0"/>
              <a:t>2</a:t>
            </a:fld>
            <a:endParaRPr lang="en-US"/>
          </a:p>
        </p:txBody>
      </p:sp>
    </p:spTree>
    <p:extLst>
      <p:ext uri="{BB962C8B-B14F-4D97-AF65-F5344CB8AC3E}">
        <p14:creationId xmlns:p14="http://schemas.microsoft.com/office/powerpoint/2010/main" val="1349323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Thematic analysis: </a:t>
            </a:r>
            <a:r>
              <a:rPr lang="en-US" dirty="0" err="1" smtClean="0"/>
              <a:t>Wholistic</a:t>
            </a:r>
            <a:r>
              <a:rPr lang="en-US" baseline="0" dirty="0" smtClean="0"/>
              <a:t> and selective</a:t>
            </a:r>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14</a:t>
            </a:fld>
            <a:endParaRPr lang="en-US"/>
          </a:p>
        </p:txBody>
      </p:sp>
    </p:spTree>
    <p:extLst>
      <p:ext uri="{BB962C8B-B14F-4D97-AF65-F5344CB8AC3E}">
        <p14:creationId xmlns:p14="http://schemas.microsoft.com/office/powerpoint/2010/main" val="3062602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mutually exclusive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16</a:t>
            </a:fld>
            <a:endParaRPr lang="en-US"/>
          </a:p>
        </p:txBody>
      </p:sp>
    </p:spTree>
    <p:extLst>
      <p:ext uri="{BB962C8B-B14F-4D97-AF65-F5344CB8AC3E}">
        <p14:creationId xmlns:p14="http://schemas.microsoft.com/office/powerpoint/2010/main" val="1813308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kern="1200" dirty="0" smtClean="0">
                <a:solidFill>
                  <a:schemeClr val="tx1"/>
                </a:solidFill>
                <a:effectLst/>
                <a:latin typeface="+mn-lt"/>
                <a:ea typeface="+mn-ea"/>
                <a:cs typeface="+mn-cs"/>
              </a:rPr>
              <a:t>When discussing university citizenship education, students and educators must struggle with the question, can active university citizenship education truly be realized and exist within an authoritarian context?  </a:t>
            </a:r>
          </a:p>
          <a:p>
            <a:r>
              <a:rPr lang="en-US" sz="1800" kern="1200" dirty="0" smtClean="0">
                <a:solidFill>
                  <a:schemeClr val="tx1"/>
                </a:solidFill>
                <a:effectLst/>
                <a:latin typeface="+mn-lt"/>
                <a:ea typeface="+mn-ea"/>
                <a:cs typeface="+mn-cs"/>
              </a:rPr>
              <a:t>In the face of such challenges, if university policy makers, administrators, professors, and students do not address the problems of the universities comprehensively, cohesively, and creatively, Egyptian universities may be faced with severe consequences. On the one hand, universities unwilling to create spaces of dialogue and empowerment, failing to recognize their role of fostering and embracing active student-citizens, while attempting to alienate and oppress nonviolent forms of student activism run the risk of pushing student movements underground towards increasingly radical ideologies and violent tactics that may amplify instability and drastically hinder the overall safety and quality of education. While on the other, if the situation and the climate of fear persist, universities are in jeopardy of developing apathetic, passive, and uncritical student-citizenry plagued with ambitions of leaving Egypt and apprehensive about bettering Egyptian society. </a:t>
            </a:r>
            <a:r>
              <a:rPr lang="en-US" sz="1800" b="1" kern="1200" dirty="0" smtClean="0">
                <a:solidFill>
                  <a:schemeClr val="tx1"/>
                </a:solidFill>
                <a:effectLst/>
                <a:latin typeface="+mn-lt"/>
                <a:ea typeface="+mn-ea"/>
                <a:cs typeface="+mn-cs"/>
              </a:rPr>
              <a:t>Neither the former nor the latter bodes well to uphold the January 25</a:t>
            </a:r>
            <a:r>
              <a:rPr lang="en-US" sz="1800" b="1" kern="1200" baseline="30000" dirty="0" smtClean="0">
                <a:solidFill>
                  <a:schemeClr val="tx1"/>
                </a:solidFill>
                <a:effectLst/>
                <a:latin typeface="+mn-lt"/>
                <a:ea typeface="+mn-ea"/>
                <a:cs typeface="+mn-cs"/>
              </a:rPr>
              <a:t>th</a:t>
            </a:r>
            <a:r>
              <a:rPr lang="en-US" sz="1800" b="1" kern="1200" dirty="0" smtClean="0">
                <a:solidFill>
                  <a:schemeClr val="tx1"/>
                </a:solidFill>
                <a:effectLst/>
                <a:latin typeface="+mn-lt"/>
                <a:ea typeface="+mn-ea"/>
                <a:cs typeface="+mn-cs"/>
              </a:rPr>
              <a:t> ideals of “bread, freedom and social justice,” Egyptian democracy, the stability of Egypt or for the advancement of universities as vital institutions in the future development of youth as critically engaged Egyptian citizens.  </a:t>
            </a:r>
          </a:p>
          <a:p>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24</a:t>
            </a:fld>
            <a:endParaRPr lang="en-US"/>
          </a:p>
        </p:txBody>
      </p:sp>
    </p:spTree>
    <p:extLst>
      <p:ext uri="{BB962C8B-B14F-4D97-AF65-F5344CB8AC3E}">
        <p14:creationId xmlns:p14="http://schemas.microsoft.com/office/powerpoint/2010/main" val="2830077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latin typeface="+mn-lt"/>
                <a:cs typeface="Calibri"/>
              </a:rPr>
              <a:t>Transformations bring about reimaged and renegotiated spaces of participation and what it means to be citizenship </a:t>
            </a:r>
            <a:endParaRPr lang="en-US" sz="1200" dirty="0" smtClean="0">
              <a:latin typeface="Times New Roman"/>
              <a:cs typeface="Times New Roman"/>
            </a:endParaRPr>
          </a:p>
          <a:p>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3</a:t>
            </a:fld>
            <a:endParaRPr lang="en-US"/>
          </a:p>
        </p:txBody>
      </p:sp>
    </p:spTree>
    <p:extLst>
      <p:ext uri="{BB962C8B-B14F-4D97-AF65-F5344CB8AC3E}">
        <p14:creationId xmlns:p14="http://schemas.microsoft.com/office/powerpoint/2010/main" val="4224062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smtClean="0">
                <a:latin typeface="Times New Roman"/>
                <a:cs typeface="Times New Roman"/>
              </a:rPr>
              <a:t>Citizenship as an educational endeavor intended to bestow civic knowledge, skills and virtues necessary to transform youth into informed, responsible, and participatory citizens (Torres, 1998)</a:t>
            </a:r>
          </a:p>
          <a:p>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5</a:t>
            </a:fld>
            <a:endParaRPr lang="en-US"/>
          </a:p>
        </p:txBody>
      </p:sp>
    </p:spTree>
    <p:extLst>
      <p:ext uri="{BB962C8B-B14F-4D97-AF65-F5344CB8AC3E}">
        <p14:creationId xmlns:p14="http://schemas.microsoft.com/office/powerpoint/2010/main" val="164157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Freire</a:t>
            </a:r>
            <a:r>
              <a:rPr lang="en-US" sz="1200" kern="1200" dirty="0" smtClean="0">
                <a:solidFill>
                  <a:schemeClr val="tx1"/>
                </a:solidFill>
                <a:effectLst/>
                <a:latin typeface="+mn-lt"/>
                <a:ea typeface="+mn-ea"/>
                <a:cs typeface="+mn-cs"/>
              </a:rPr>
              <a:t>, hooks, and Giroux</a:t>
            </a:r>
            <a:r>
              <a:rPr lang="is-I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critical pedagogy as</a:t>
            </a:r>
            <a:r>
              <a:rPr lang="en-US" sz="1200" kern="1200" baseline="0" dirty="0" smtClean="0">
                <a:solidFill>
                  <a:schemeClr val="tx1"/>
                </a:solidFill>
                <a:effectLst/>
                <a:latin typeface="+mn-lt"/>
                <a:ea typeface="+mn-ea"/>
                <a:cs typeface="+mn-cs"/>
              </a:rPr>
              <a:t> a</a:t>
            </a:r>
            <a:r>
              <a:rPr lang="en-US" sz="1200" kern="1200" dirty="0" smtClean="0">
                <a:solidFill>
                  <a:schemeClr val="tx1"/>
                </a:solidFill>
                <a:effectLst/>
                <a:latin typeface="+mn-lt"/>
                <a:ea typeface="+mn-ea"/>
                <a:cs typeface="+mn-cs"/>
              </a:rPr>
              <a:t> process of democratization suggests constructing new locations of struggle, vocabularies, and subject positions that allow people in a wide variety of public spheres to become more than they are now, to question what it is they have become within existing institutional and social formations, and to give some thought to what it might mean to transform existing relations of subordination and oppression. (Giroux, 2004, p.35) </a:t>
            </a:r>
          </a:p>
          <a:p>
            <a:endParaRPr lang="en-US" dirty="0"/>
          </a:p>
        </p:txBody>
      </p:sp>
      <p:sp>
        <p:nvSpPr>
          <p:cNvPr id="4" name="Slide Number Placeholder 3"/>
          <p:cNvSpPr>
            <a:spLocks noGrp="1"/>
          </p:cNvSpPr>
          <p:nvPr>
            <p:ph type="sldNum" sz="quarter" idx="10"/>
          </p:nvPr>
        </p:nvSpPr>
        <p:spPr/>
        <p:txBody>
          <a:bodyPr/>
          <a:lstStyle/>
          <a:p>
            <a:fld id="{6AF89114-7CDC-5D40-A36B-00CA0C953310}" type="slidenum">
              <a:rPr lang="en-US" smtClean="0"/>
              <a:t>6</a:t>
            </a:fld>
            <a:endParaRPr lang="en-US"/>
          </a:p>
        </p:txBody>
      </p:sp>
    </p:spTree>
    <p:extLst>
      <p:ext uri="{BB962C8B-B14F-4D97-AF65-F5344CB8AC3E}">
        <p14:creationId xmlns:p14="http://schemas.microsoft.com/office/powerpoint/2010/main" val="2749680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By problematizing citizenship education and agents of political socialization away from functionalist perspectives, researchers can at least theoretically carve out spaces where momentous political and social events, such as the January 25</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Egyptian Revolution, can become a significant pedagogical catalyst for raising the consciousness and participation of citizens in Egypt. The following presents a few ways that I problematize conventional understandings of citizenship education.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7</a:t>
            </a:fld>
            <a:endParaRPr lang="en-US"/>
          </a:p>
        </p:txBody>
      </p:sp>
    </p:spTree>
    <p:extLst>
      <p:ext uri="{BB962C8B-B14F-4D97-AF65-F5344CB8AC3E}">
        <p14:creationId xmlns:p14="http://schemas.microsoft.com/office/powerpoint/2010/main" val="3837390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current era of globalization, agents of political socialization are not restricted to the borders of the nation-state. Accordingly, knowledge, skills, and virtues—more so than ever before—can be readily exchanged through the transnational mobility and migration of people, the Internet, social media networks, and global cable news channels, which may challenge, uphold, or compliment citizenship education within the nation-state. </a:t>
            </a:r>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8</a:t>
            </a:fld>
            <a:endParaRPr lang="en-US"/>
          </a:p>
        </p:txBody>
      </p:sp>
    </p:spTree>
    <p:extLst>
      <p:ext uri="{BB962C8B-B14F-4D97-AF65-F5344CB8AC3E}">
        <p14:creationId xmlns:p14="http://schemas.microsoft.com/office/powerpoint/2010/main" val="2555792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The 2014 Constitution </a:t>
            </a:r>
            <a:r>
              <a:rPr lang="en-US" sz="1200" kern="1200" dirty="0" smtClean="0">
                <a:solidFill>
                  <a:schemeClr val="tx1"/>
                </a:solidFill>
                <a:effectLst/>
                <a:latin typeface="+mn-lt"/>
                <a:ea typeface="+mn-ea"/>
                <a:cs typeface="+mn-cs"/>
              </a:rPr>
              <a:t>mandates that the new Egyptian state be formed as a “democratic republic based on citizenship and the rule of law” </a:t>
            </a:r>
            <a:r>
              <a:rPr lang="en-US" sz="1200" b="1" kern="1200" dirty="0" smtClean="0">
                <a:solidFill>
                  <a:schemeClr val="tx1"/>
                </a:solidFill>
                <a:effectLst/>
                <a:latin typeface="+mn-lt"/>
                <a:ea typeface="+mn-ea"/>
                <a:cs typeface="+mn-cs"/>
              </a:rPr>
              <a:t>(Article 1)</a:t>
            </a:r>
            <a:r>
              <a:rPr lang="en-US" sz="1200" kern="1200" dirty="0" smtClean="0">
                <a:solidFill>
                  <a:schemeClr val="tx1"/>
                </a:solidFill>
                <a:effectLst/>
                <a:latin typeface="+mn-lt"/>
                <a:ea typeface="+mn-ea"/>
                <a:cs typeface="+mn-cs"/>
              </a:rPr>
              <a:t>, explicitly stating that participation of citizens in public life is a national duty </a:t>
            </a:r>
            <a:r>
              <a:rPr lang="en-US" sz="1200" b="1" kern="1200" dirty="0" smtClean="0">
                <a:solidFill>
                  <a:schemeClr val="tx1"/>
                </a:solidFill>
                <a:effectLst/>
                <a:latin typeface="+mn-lt"/>
                <a:ea typeface="+mn-ea"/>
                <a:cs typeface="+mn-cs"/>
              </a:rPr>
              <a:t>(Article 87), </a:t>
            </a:r>
            <a:r>
              <a:rPr lang="en-US" sz="1200" kern="1200" dirty="0" smtClean="0">
                <a:solidFill>
                  <a:schemeClr val="tx1"/>
                </a:solidFill>
                <a:effectLst/>
                <a:latin typeface="+mn-lt"/>
                <a:ea typeface="+mn-ea"/>
                <a:cs typeface="+mn-cs"/>
              </a:rPr>
              <a:t>guaranteeing youth engagement to participate in public life</a:t>
            </a:r>
            <a:r>
              <a:rPr lang="en-US" sz="1200" b="1" kern="1200" dirty="0" smtClean="0">
                <a:solidFill>
                  <a:schemeClr val="tx1"/>
                </a:solidFill>
                <a:effectLst/>
                <a:latin typeface="+mn-lt"/>
                <a:ea typeface="+mn-ea"/>
                <a:cs typeface="+mn-cs"/>
              </a:rPr>
              <a:t> (Article 82)</a:t>
            </a:r>
            <a:r>
              <a:rPr lang="en-US" sz="1200" kern="1200" dirty="0" smtClean="0">
                <a:solidFill>
                  <a:schemeClr val="tx1"/>
                </a:solidFill>
                <a:effectLst/>
                <a:latin typeface="+mn-lt"/>
                <a:ea typeface="+mn-ea"/>
                <a:cs typeface="+mn-cs"/>
              </a:rPr>
              <a:t>, based upon the goals of education “to build the Egyptian character, preserve the national identity, rooted in the scientific method of thinking, develop talents and promote innovation, establish cultural and spiritual values, and founded on the concepts of citizenship, tolerance and non-discrimination” (</a:t>
            </a:r>
            <a:r>
              <a:rPr lang="en-US" sz="1200" b="1" kern="1200" dirty="0" smtClean="0">
                <a:solidFill>
                  <a:schemeClr val="tx1"/>
                </a:solidFill>
                <a:effectLst/>
                <a:latin typeface="+mn-lt"/>
                <a:ea typeface="+mn-ea"/>
                <a:cs typeface="+mn-cs"/>
              </a:rPr>
              <a:t>Article 19)</a:t>
            </a:r>
            <a:r>
              <a:rPr lang="en-US" sz="1200" kern="1200" dirty="0" smtClean="0">
                <a:solidFill>
                  <a:schemeClr val="tx1"/>
                </a:solidFill>
                <a:effectLst/>
                <a:latin typeface="+mn-lt"/>
                <a:ea typeface="+mn-ea"/>
                <a:cs typeface="+mn-cs"/>
              </a:rPr>
              <a:t>, and for universities, specifically, the state shall “guarantee its independence of universities and scientific and linguistic academics in accordance with international quality standards” </a:t>
            </a:r>
            <a:r>
              <a:rPr lang="en-US" sz="1200" b="1" kern="1200" dirty="0" smtClean="0">
                <a:solidFill>
                  <a:schemeClr val="tx1"/>
                </a:solidFill>
                <a:effectLst/>
                <a:latin typeface="+mn-lt"/>
                <a:ea typeface="+mn-ea"/>
                <a:cs typeface="+mn-cs"/>
              </a:rPr>
              <a:t>(Article 21) </a:t>
            </a:r>
            <a:r>
              <a:rPr lang="en-US" sz="1200" kern="1200" dirty="0" smtClean="0">
                <a:solidFill>
                  <a:schemeClr val="tx1"/>
                </a:solidFill>
                <a:effectLst/>
                <a:latin typeface="+mn-lt"/>
                <a:ea typeface="+mn-ea"/>
                <a:cs typeface="+mn-cs"/>
              </a:rPr>
              <a:t>and shall “teach human rights and professional values and ethics of the various academic disciplines” </a:t>
            </a:r>
            <a:r>
              <a:rPr lang="en-US" sz="1200" b="1" kern="1200" dirty="0" smtClean="0">
                <a:solidFill>
                  <a:schemeClr val="tx1"/>
                </a:solidFill>
                <a:effectLst/>
                <a:latin typeface="+mn-lt"/>
                <a:ea typeface="+mn-ea"/>
                <a:cs typeface="+mn-cs"/>
              </a:rPr>
              <a:t>(Article 24</a:t>
            </a:r>
            <a:r>
              <a:rPr lang="en-US" sz="1200" kern="1200" dirty="0" smtClean="0">
                <a:solidFill>
                  <a:schemeClr val="tx1"/>
                </a:solidFill>
                <a:effectLst/>
                <a:latin typeface="+mn-lt"/>
                <a:ea typeface="+mn-ea"/>
                <a:cs typeface="+mn-cs"/>
              </a:rPr>
              <a:t>).</a:t>
            </a:r>
          </a:p>
          <a:p>
            <a:r>
              <a:rPr lang="en-AU" sz="1200" kern="1200" dirty="0" smtClean="0">
                <a:solidFill>
                  <a:schemeClr val="tx1"/>
                </a:solidFill>
                <a:effectLst/>
                <a:latin typeface="+mn-lt"/>
                <a:ea typeface="+mn-ea"/>
                <a:cs typeface="+mn-cs"/>
              </a:rPr>
              <a:t> </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2016 Arab Human Development Report:</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begin, security-based approaches may temporarily deter cycles of protest, but as AHDR (2016) argues “does not reduce the possibilities of their recurrence—it may lead to the accumulation of these demands and their re-emergence more violently” (p.5). Successful programs and policies that empower Arab youth “must involve strengthening the concept of inclusive citizenship for all” and listening to the voices of youth through nurturing rather than disrupting “new channels that young people use to build awareness and express opinions” (AHDR, 2016, p.42). </a:t>
            </a:r>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9</a:t>
            </a:fld>
            <a:endParaRPr lang="en-US"/>
          </a:p>
        </p:txBody>
      </p:sp>
    </p:spTree>
    <p:extLst>
      <p:ext uri="{BB962C8B-B14F-4D97-AF65-F5344CB8AC3E}">
        <p14:creationId xmlns:p14="http://schemas.microsoft.com/office/powerpoint/2010/main" val="564712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baseline="0" dirty="0" smtClean="0"/>
              <a:t> Arab uprisings brought to the forefront questions about issues of citizenship, and by extension issues of citizenship education </a:t>
            </a:r>
            <a:endParaRPr lang="en-US" dirty="0"/>
          </a:p>
        </p:txBody>
      </p:sp>
      <p:sp>
        <p:nvSpPr>
          <p:cNvPr id="4" name="Slide Number Placeholder 3"/>
          <p:cNvSpPr>
            <a:spLocks noGrp="1"/>
          </p:cNvSpPr>
          <p:nvPr>
            <p:ph type="sldNum" sz="quarter" idx="10"/>
          </p:nvPr>
        </p:nvSpPr>
        <p:spPr/>
        <p:txBody>
          <a:bodyPr/>
          <a:lstStyle/>
          <a:p>
            <a:fld id="{55DE2D9C-906B-9F49-85C9-B772D6D13892}" type="slidenum">
              <a:rPr lang="en-US" smtClean="0"/>
              <a:t>10</a:t>
            </a:fld>
            <a:endParaRPr lang="en-US"/>
          </a:p>
        </p:txBody>
      </p:sp>
    </p:spTree>
    <p:extLst>
      <p:ext uri="{BB962C8B-B14F-4D97-AF65-F5344CB8AC3E}">
        <p14:creationId xmlns:p14="http://schemas.microsoft.com/office/powerpoint/2010/main" val="1824290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Phenomenology</a:t>
            </a:r>
            <a:r>
              <a:rPr lang="en-US" sz="1200" kern="1200" dirty="0" smtClean="0">
                <a:solidFill>
                  <a:schemeClr val="tx1"/>
                </a:solidFill>
                <a:effectLst/>
                <a:latin typeface="+mn-lt"/>
                <a:ea typeface="+mn-ea"/>
                <a:cs typeface="+mn-cs"/>
              </a:rPr>
              <a:t> as a research methodology is often described as studying the meanings of lived experience, and </a:t>
            </a:r>
            <a:r>
              <a:rPr lang="en-US" sz="1200" i="1" kern="1200" dirty="0" smtClean="0">
                <a:solidFill>
                  <a:schemeClr val="tx1"/>
                </a:solidFill>
                <a:effectLst/>
                <a:latin typeface="+mn-lt"/>
                <a:ea typeface="+mn-ea"/>
                <a:cs typeface="+mn-cs"/>
              </a:rPr>
              <a:t>hermeneutics</a:t>
            </a:r>
            <a:r>
              <a:rPr lang="en-US" sz="1200" kern="1200" dirty="0" smtClean="0">
                <a:solidFill>
                  <a:schemeClr val="tx1"/>
                </a:solidFill>
                <a:effectLst/>
                <a:latin typeface="+mn-lt"/>
                <a:ea typeface="+mn-ea"/>
                <a:cs typeface="+mn-cs"/>
              </a:rPr>
              <a:t> as studying the processes of interpretation and meaning. Therefore, as a research methodology, I understand hermeneutic phenomenology as the study of meanings of lived experience of—and—within social worlds, co-reflected through the subjective interpretations of both the researcher and the participants. It is a methodological approach that is both descriptive and interpretive. </a:t>
            </a:r>
            <a:endParaRPr lang="en-US" dirty="0"/>
          </a:p>
        </p:txBody>
      </p:sp>
      <p:sp>
        <p:nvSpPr>
          <p:cNvPr id="4" name="Slide Number Placeholder 3"/>
          <p:cNvSpPr>
            <a:spLocks noGrp="1"/>
          </p:cNvSpPr>
          <p:nvPr>
            <p:ph type="sldNum" sz="quarter" idx="10"/>
          </p:nvPr>
        </p:nvSpPr>
        <p:spPr/>
        <p:txBody>
          <a:bodyPr/>
          <a:lstStyle/>
          <a:p>
            <a:fld id="{6AF89114-7CDC-5D40-A36B-00CA0C953310}" type="slidenum">
              <a:rPr lang="en-US" smtClean="0"/>
              <a:t>11</a:t>
            </a:fld>
            <a:endParaRPr lang="en-US"/>
          </a:p>
        </p:txBody>
      </p:sp>
    </p:spTree>
    <p:extLst>
      <p:ext uri="{BB962C8B-B14F-4D97-AF65-F5344CB8AC3E}">
        <p14:creationId xmlns:p14="http://schemas.microsoft.com/office/powerpoint/2010/main" val="375820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D606C0-0F2C-FE4E-8A06-81F0E7C18072}"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5FA79CFC-DEDE-804E-A9CA-68EEFCCD6177}"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606C0-0F2C-FE4E-8A06-81F0E7C18072}"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CFC-DEDE-804E-A9CA-68EEFCCD61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D606C0-0F2C-FE4E-8A06-81F0E7C18072}"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CFC-DEDE-804E-A9CA-68EEFCCD6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606C0-0F2C-FE4E-8A06-81F0E7C18072}" type="datetimeFigureOut">
              <a:rPr lang="en-US" smtClean="0"/>
              <a:t>4/2/17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CFC-DEDE-804E-A9CA-68EEFCCD6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D606C0-0F2C-FE4E-8A06-81F0E7C18072}" type="datetimeFigureOut">
              <a:rPr lang="en-US" smtClean="0"/>
              <a:t>4/2/17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A79CFC-DEDE-804E-A9CA-68EEFCCD6177}"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D606C0-0F2C-FE4E-8A06-81F0E7C18072}" type="datetimeFigureOut">
              <a:rPr lang="en-US" smtClean="0"/>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79CFC-DEDE-804E-A9CA-68EEFCCD6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D606C0-0F2C-FE4E-8A06-81F0E7C18072}" type="datetimeFigureOut">
              <a:rPr lang="en-US" smtClean="0"/>
              <a:t>4/2/17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A79CFC-DEDE-804E-A9CA-68EEFCCD6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D606C0-0F2C-FE4E-8A06-81F0E7C18072}" type="datetimeFigureOut">
              <a:rPr lang="en-US" smtClean="0"/>
              <a:t>4/2/17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A79CFC-DEDE-804E-A9CA-68EEFCCD6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6D606C0-0F2C-FE4E-8A06-81F0E7C18072}" type="datetimeFigureOut">
              <a:rPr lang="en-US" smtClean="0"/>
              <a:t>4/2/17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A79CFC-DEDE-804E-A9CA-68EEFCCD6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D606C0-0F2C-FE4E-8A06-81F0E7C18072}" type="datetimeFigureOut">
              <a:rPr lang="en-US" smtClean="0"/>
              <a:t>4/2/17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A79CFC-DEDE-804E-A9CA-68EEFCCD6177}"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B6D606C0-0F2C-FE4E-8A06-81F0E7C18072}" type="datetimeFigureOut">
              <a:rPr lang="en-US" smtClean="0"/>
              <a:t>4/2/17</a:t>
            </a:fld>
            <a:endParaRPr lang="en-US"/>
          </a:p>
        </p:txBody>
      </p:sp>
      <p:sp>
        <p:nvSpPr>
          <p:cNvPr id="7" name="Slide Number Placeholder 6"/>
          <p:cNvSpPr>
            <a:spLocks noGrp="1"/>
          </p:cNvSpPr>
          <p:nvPr>
            <p:ph type="sldNum" sz="quarter" idx="12"/>
          </p:nvPr>
        </p:nvSpPr>
        <p:spPr/>
        <p:txBody>
          <a:bodyPr/>
          <a:lstStyle/>
          <a:p>
            <a:fld id="{5FA79CFC-DEDE-804E-A9CA-68EEFCCD6177}"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B6D606C0-0F2C-FE4E-8A06-81F0E7C18072}" type="datetimeFigureOut">
              <a:rPr lang="en-US" smtClean="0"/>
              <a:t>4/2/17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FA79CFC-DEDE-804E-A9CA-68EEFCCD6177}"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17477" y="4446234"/>
            <a:ext cx="6916628" cy="951526"/>
          </a:xfrm>
        </p:spPr>
        <p:txBody>
          <a:bodyPr>
            <a:noAutofit/>
          </a:bodyPr>
          <a:lstStyle/>
          <a:p>
            <a:r>
              <a:rPr lang="en-US" sz="2000" b="1" dirty="0" smtClean="0">
                <a:ln>
                  <a:solidFill>
                    <a:schemeClr val="accent1"/>
                  </a:solidFill>
                </a:ln>
              </a:rPr>
              <a:t>Reimagining </a:t>
            </a:r>
            <a:r>
              <a:rPr lang="en-US" sz="2000" b="1" dirty="0">
                <a:ln>
                  <a:solidFill>
                    <a:schemeClr val="accent1"/>
                  </a:solidFill>
                </a:ln>
              </a:rPr>
              <a:t>Universities for ‘Bread, Freedom and Social Justice’</a:t>
            </a:r>
            <a:r>
              <a:rPr lang="en-US" sz="2000" dirty="0">
                <a:ln>
                  <a:solidFill>
                    <a:schemeClr val="accent1"/>
                  </a:solidFill>
                </a:ln>
              </a:rPr>
              <a:t/>
            </a:r>
            <a:br>
              <a:rPr lang="en-US" sz="2000" dirty="0">
                <a:ln>
                  <a:solidFill>
                    <a:schemeClr val="accent1"/>
                  </a:solidFill>
                </a:ln>
              </a:rPr>
            </a:br>
            <a:endParaRPr lang="en-US" sz="2000" dirty="0">
              <a:ln>
                <a:solidFill>
                  <a:schemeClr val="accent1"/>
                </a:solidFill>
              </a:ln>
            </a:endParaRPr>
          </a:p>
        </p:txBody>
      </p:sp>
      <p:sp>
        <p:nvSpPr>
          <p:cNvPr id="4" name="Title 3"/>
          <p:cNvSpPr>
            <a:spLocks noGrp="1"/>
          </p:cNvSpPr>
          <p:nvPr>
            <p:ph type="ctrTitle"/>
          </p:nvPr>
        </p:nvSpPr>
        <p:spPr>
          <a:xfrm>
            <a:off x="317477" y="1931551"/>
            <a:ext cx="6916628" cy="2514683"/>
          </a:xfrm>
        </p:spPr>
        <p:txBody>
          <a:bodyPr/>
          <a:lstStyle/>
          <a:p>
            <a:r>
              <a:rPr lang="en-US" sz="2800" b="1" dirty="0"/>
              <a:t>Problematizing University Citizenship Education in Post-Revolutionary Egypt</a:t>
            </a:r>
            <a:r>
              <a:rPr lang="en-US" sz="2800" b="1" dirty="0" smtClean="0"/>
              <a:t>:</a:t>
            </a:r>
            <a:endParaRPr lang="en-US" dirty="0"/>
          </a:p>
        </p:txBody>
      </p:sp>
      <p:sp>
        <p:nvSpPr>
          <p:cNvPr id="7" name="TextBox 6"/>
          <p:cNvSpPr txBox="1"/>
          <p:nvPr/>
        </p:nvSpPr>
        <p:spPr>
          <a:xfrm>
            <a:off x="3955235" y="5741735"/>
            <a:ext cx="5000263" cy="923330"/>
          </a:xfrm>
          <a:prstGeom prst="rect">
            <a:avLst/>
          </a:prstGeom>
          <a:noFill/>
        </p:spPr>
        <p:txBody>
          <a:bodyPr wrap="square" rtlCol="0">
            <a:spAutoFit/>
          </a:bodyPr>
          <a:lstStyle/>
          <a:p>
            <a:pPr algn="r"/>
            <a:r>
              <a:rPr lang="en-US" b="1" dirty="0" smtClean="0">
                <a:solidFill>
                  <a:schemeClr val="accent1">
                    <a:lumMod val="75000"/>
                  </a:schemeClr>
                </a:solidFill>
              </a:rPr>
              <a:t>Jason </a:t>
            </a:r>
            <a:r>
              <a:rPr lang="en-US" b="1" dirty="0" err="1" smtClean="0">
                <a:solidFill>
                  <a:schemeClr val="accent1">
                    <a:lumMod val="75000"/>
                  </a:schemeClr>
                </a:solidFill>
              </a:rPr>
              <a:t>Nunzio</a:t>
            </a:r>
            <a:r>
              <a:rPr lang="en-US" b="1" dirty="0" smtClean="0">
                <a:solidFill>
                  <a:schemeClr val="accent1">
                    <a:lumMod val="75000"/>
                  </a:schemeClr>
                </a:solidFill>
              </a:rPr>
              <a:t> Dorio, Ph.D. </a:t>
            </a:r>
          </a:p>
          <a:p>
            <a:pPr algn="r"/>
            <a:r>
              <a:rPr lang="en-US" b="1" dirty="0" smtClean="0">
                <a:solidFill>
                  <a:schemeClr val="accent1">
                    <a:lumMod val="75000"/>
                  </a:schemeClr>
                </a:solidFill>
              </a:rPr>
              <a:t>Postdoctoral Scholar and Lecturer</a:t>
            </a:r>
          </a:p>
          <a:p>
            <a:pPr algn="r"/>
            <a:r>
              <a:rPr lang="en-US" b="1" dirty="0" smtClean="0">
                <a:solidFill>
                  <a:schemeClr val="accent1">
                    <a:lumMod val="75000"/>
                  </a:schemeClr>
                </a:solidFill>
              </a:rPr>
              <a:t>University of California, Los Angeles (UCLA) </a:t>
            </a:r>
            <a:endParaRPr lang="en-US" b="1" dirty="0">
              <a:solidFill>
                <a:schemeClr val="accent1">
                  <a:lumMod val="75000"/>
                </a:schemeClr>
              </a:solidFill>
            </a:endParaRPr>
          </a:p>
        </p:txBody>
      </p:sp>
    </p:spTree>
    <p:extLst>
      <p:ext uri="{BB962C8B-B14F-4D97-AF65-F5344CB8AC3E}">
        <p14:creationId xmlns:p14="http://schemas.microsoft.com/office/powerpoint/2010/main" val="29628113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What does this mean? Analysis </a:t>
            </a:r>
            <a:endParaRPr lang="en-US" b="1" dirty="0"/>
          </a:p>
        </p:txBody>
      </p:sp>
      <p:sp>
        <p:nvSpPr>
          <p:cNvPr id="5" name="Content Placeholder 4"/>
          <p:cNvSpPr>
            <a:spLocks noGrp="1"/>
          </p:cNvSpPr>
          <p:nvPr>
            <p:ph idx="1"/>
          </p:nvPr>
        </p:nvSpPr>
        <p:spPr/>
        <p:txBody>
          <a:bodyPr>
            <a:normAutofit/>
          </a:bodyPr>
          <a:lstStyle/>
          <a:p>
            <a:r>
              <a:rPr lang="en-US" dirty="0" smtClean="0">
                <a:latin typeface="+mj-lt"/>
              </a:rPr>
              <a:t>Impact of the Arab uprising on educ.: Focus on CE and youth empowerment </a:t>
            </a:r>
          </a:p>
          <a:p>
            <a:pPr marL="114300" indent="0">
              <a:buNone/>
            </a:pPr>
            <a:endParaRPr lang="en-US" dirty="0" smtClean="0">
              <a:latin typeface="+mj-lt"/>
            </a:endParaRPr>
          </a:p>
          <a:p>
            <a:r>
              <a:rPr lang="en-US" dirty="0" smtClean="0">
                <a:latin typeface="+mj-lt"/>
              </a:rPr>
              <a:t>Imperative for research on CE in Egypt</a:t>
            </a:r>
          </a:p>
          <a:p>
            <a:pPr marL="114300" indent="0">
              <a:buNone/>
            </a:pPr>
            <a:endParaRPr lang="en-US" dirty="0" smtClean="0">
              <a:latin typeface="+mj-lt"/>
            </a:endParaRPr>
          </a:p>
          <a:p>
            <a:r>
              <a:rPr lang="en-US" dirty="0" smtClean="0">
                <a:latin typeface="+mj-lt"/>
              </a:rPr>
              <a:t>Mandate for educators and students to develop  transformative CE pedagogies, programs and polices </a:t>
            </a:r>
          </a:p>
          <a:p>
            <a:pPr marL="114300" indent="0">
              <a:buNone/>
            </a:pPr>
            <a:endParaRPr lang="en-US" dirty="0" smtClean="0">
              <a:latin typeface="+mj-lt"/>
            </a:endParaRPr>
          </a:p>
          <a:p>
            <a:r>
              <a:rPr lang="en-US" dirty="0" smtClean="0">
                <a:latin typeface="+mj-lt"/>
              </a:rPr>
              <a:t>CE must be a lens &amp; reference point to foster quality educational leadership and student empowerment</a:t>
            </a:r>
            <a:endParaRPr lang="en-US" dirty="0">
              <a:latin typeface="+mj-lt"/>
            </a:endParaRPr>
          </a:p>
        </p:txBody>
      </p:sp>
    </p:spTree>
    <p:extLst>
      <p:ext uri="{BB962C8B-B14F-4D97-AF65-F5344CB8AC3E}">
        <p14:creationId xmlns:p14="http://schemas.microsoft.com/office/powerpoint/2010/main" val="126752006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Design</a:t>
            </a:r>
            <a:endParaRPr lang="en-US" b="1" dirty="0"/>
          </a:p>
        </p:txBody>
      </p:sp>
      <p:sp>
        <p:nvSpPr>
          <p:cNvPr id="3" name="Content Placeholder 2"/>
          <p:cNvSpPr>
            <a:spLocks noGrp="1"/>
          </p:cNvSpPr>
          <p:nvPr>
            <p:ph idx="1"/>
          </p:nvPr>
        </p:nvSpPr>
        <p:spPr/>
        <p:txBody>
          <a:bodyPr>
            <a:normAutofit fontScale="92500"/>
          </a:bodyPr>
          <a:lstStyle/>
          <a:p>
            <a:r>
              <a:rPr lang="en-US" b="1" dirty="0" smtClean="0"/>
              <a:t>8 months at AUC (August 2014 to March 2015)</a:t>
            </a:r>
          </a:p>
          <a:p>
            <a:r>
              <a:rPr lang="en-US" b="1" dirty="0"/>
              <a:t>semi-structured </a:t>
            </a:r>
            <a:r>
              <a:rPr lang="en-US" b="1" dirty="0" smtClean="0"/>
              <a:t>Hermeneutic phenomenological interviews </a:t>
            </a:r>
            <a:r>
              <a:rPr lang="en-US" b="1" dirty="0"/>
              <a:t>(Creswell, 1998; </a:t>
            </a:r>
            <a:r>
              <a:rPr lang="en-US" b="1" dirty="0" err="1"/>
              <a:t>Groenewald</a:t>
            </a:r>
            <a:r>
              <a:rPr lang="en-US" b="1" dirty="0"/>
              <a:t>, 2004; Van </a:t>
            </a:r>
            <a:r>
              <a:rPr lang="en-US" b="1" dirty="0" err="1"/>
              <a:t>Manen</a:t>
            </a:r>
            <a:r>
              <a:rPr lang="en-US" b="1" dirty="0"/>
              <a:t>, </a:t>
            </a:r>
            <a:r>
              <a:rPr lang="en-US" b="1" dirty="0" smtClean="0"/>
              <a:t>2014) </a:t>
            </a:r>
          </a:p>
          <a:p>
            <a:r>
              <a:rPr lang="en-US" b="1" dirty="0" smtClean="0"/>
              <a:t>Interviews took place on AUC campus</a:t>
            </a:r>
          </a:p>
          <a:p>
            <a:r>
              <a:rPr lang="en-US" b="1" dirty="0" smtClean="0"/>
              <a:t>Observations, descriptive/reflective journal, documents  </a:t>
            </a:r>
          </a:p>
          <a:p>
            <a:r>
              <a:rPr lang="en-US" b="1" dirty="0" smtClean="0"/>
              <a:t>24 </a:t>
            </a:r>
            <a:r>
              <a:rPr lang="en-US" b="1" dirty="0"/>
              <a:t>university students and educators (professors, instructors, researchers) </a:t>
            </a:r>
            <a:endParaRPr lang="en-US" b="1" dirty="0" smtClean="0"/>
          </a:p>
          <a:p>
            <a:r>
              <a:rPr lang="en-US" b="1" dirty="0"/>
              <a:t>All but 3 interviews conducted in English </a:t>
            </a:r>
          </a:p>
          <a:p>
            <a:r>
              <a:rPr lang="en-US" b="1" dirty="0"/>
              <a:t>Information-rich cases (Patton, 2002, p.30</a:t>
            </a:r>
            <a:r>
              <a:rPr lang="en-US" b="1" dirty="0" smtClean="0"/>
              <a:t>)</a:t>
            </a:r>
            <a:r>
              <a:rPr lang="en-US" b="1" dirty="0"/>
              <a:t> </a:t>
            </a:r>
            <a:r>
              <a:rPr lang="en-US" b="1" dirty="0" smtClean="0"/>
              <a:t>&amp; snowballing </a:t>
            </a:r>
            <a:r>
              <a:rPr lang="en-US" b="1" dirty="0"/>
              <a:t>(</a:t>
            </a:r>
            <a:r>
              <a:rPr lang="en-US" b="1" dirty="0" smtClean="0"/>
              <a:t>Creswell, 2008) </a:t>
            </a:r>
          </a:p>
        </p:txBody>
      </p:sp>
    </p:spTree>
    <p:extLst>
      <p:ext uri="{BB962C8B-B14F-4D97-AF65-F5344CB8AC3E}">
        <p14:creationId xmlns:p14="http://schemas.microsoft.com/office/powerpoint/2010/main" val="29469324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Participant Demographics I</a:t>
            </a:r>
            <a:endParaRPr lang="en-US" b="1" dirty="0"/>
          </a:p>
        </p:txBody>
      </p:sp>
      <p:sp>
        <p:nvSpPr>
          <p:cNvPr id="5" name="Content Placeholder 4"/>
          <p:cNvSpPr>
            <a:spLocks noGrp="1"/>
          </p:cNvSpPr>
          <p:nvPr>
            <p:ph sz="half" idx="2"/>
          </p:nvPr>
        </p:nvSpPr>
        <p:spPr/>
        <p:txBody>
          <a:bodyPr/>
          <a:lstStyle/>
          <a:p>
            <a:r>
              <a:rPr lang="en-US" dirty="0" smtClean="0"/>
              <a:t>10 students (2 under; 7 grad; 1 Ph.D.)</a:t>
            </a:r>
          </a:p>
          <a:p>
            <a:r>
              <a:rPr lang="en-US" dirty="0" smtClean="0"/>
              <a:t>4 professors</a:t>
            </a:r>
          </a:p>
          <a:p>
            <a:r>
              <a:rPr lang="en-US" dirty="0" smtClean="0"/>
              <a:t>4 Researchers</a:t>
            </a:r>
          </a:p>
          <a:p>
            <a:r>
              <a:rPr lang="en-US" dirty="0" smtClean="0"/>
              <a:t>6 Instructor/grad student</a:t>
            </a:r>
          </a:p>
        </p:txBody>
      </p:sp>
      <p:sp>
        <p:nvSpPr>
          <p:cNvPr id="7" name="Content Placeholder 6"/>
          <p:cNvSpPr>
            <a:spLocks noGrp="1"/>
          </p:cNvSpPr>
          <p:nvPr>
            <p:ph sz="quarter" idx="4"/>
          </p:nvPr>
        </p:nvSpPr>
        <p:spPr/>
        <p:txBody>
          <a:bodyPr/>
          <a:lstStyle/>
          <a:p>
            <a:r>
              <a:rPr lang="en-US" dirty="0" smtClean="0"/>
              <a:t>Egyptian nationals </a:t>
            </a:r>
          </a:p>
          <a:p>
            <a:r>
              <a:rPr lang="en-US" dirty="0" smtClean="0"/>
              <a:t>20 </a:t>
            </a:r>
            <a:r>
              <a:rPr lang="en-US" dirty="0"/>
              <a:t>W/ 4 M</a:t>
            </a:r>
          </a:p>
          <a:p>
            <a:r>
              <a:rPr lang="en-US" dirty="0"/>
              <a:t>Age Range 18-60        (29: 21-40) </a:t>
            </a:r>
          </a:p>
          <a:p>
            <a:r>
              <a:rPr lang="en-US" dirty="0" err="1"/>
              <a:t>Rel</a:t>
            </a:r>
            <a:r>
              <a:rPr lang="en-US" dirty="0"/>
              <a:t>: 18Mu; 1Suf; 3 Cop; 1Chris; 1 </a:t>
            </a:r>
            <a:r>
              <a:rPr lang="en-US" dirty="0" err="1" smtClean="0"/>
              <a:t>Ath</a:t>
            </a:r>
            <a:endParaRPr lang="en-US" dirty="0" smtClean="0"/>
          </a:p>
          <a:p>
            <a:r>
              <a:rPr lang="en-US" dirty="0"/>
              <a:t>18 digital; 6 written</a:t>
            </a:r>
          </a:p>
          <a:p>
            <a:r>
              <a:rPr lang="en-US" dirty="0" smtClean="0"/>
              <a:t>Inter. Length (30-90min)</a:t>
            </a:r>
            <a:endParaRPr lang="en-US" dirty="0"/>
          </a:p>
          <a:p>
            <a:endParaRPr lang="en-US" dirty="0"/>
          </a:p>
        </p:txBody>
      </p:sp>
      <p:sp>
        <p:nvSpPr>
          <p:cNvPr id="6" name="Text Placeholder 3"/>
          <p:cNvSpPr>
            <a:spLocks noGrp="1"/>
          </p:cNvSpPr>
          <p:nvPr>
            <p:ph type="body" idx="1"/>
          </p:nvPr>
        </p:nvSpPr>
        <p:spPr>
          <a:xfrm>
            <a:off x="2446222" y="1798638"/>
            <a:ext cx="4040188" cy="639762"/>
          </a:xfrm>
        </p:spPr>
        <p:txBody>
          <a:bodyPr/>
          <a:lstStyle/>
          <a:p>
            <a:r>
              <a:rPr lang="en-US" dirty="0" smtClean="0"/>
              <a:t>24 Participants</a:t>
            </a:r>
            <a:endParaRPr lang="en-US" dirty="0"/>
          </a:p>
        </p:txBody>
      </p:sp>
    </p:spTree>
    <p:extLst>
      <p:ext uri="{BB962C8B-B14F-4D97-AF65-F5344CB8AC3E}">
        <p14:creationId xmlns:p14="http://schemas.microsoft.com/office/powerpoint/2010/main" val="283064936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Participant Demographics II</a:t>
            </a:r>
            <a:endParaRPr lang="en-US" b="1" dirty="0"/>
          </a:p>
        </p:txBody>
      </p:sp>
      <p:sp>
        <p:nvSpPr>
          <p:cNvPr id="4" name="Text Placeholder 3"/>
          <p:cNvSpPr>
            <a:spLocks noGrp="1"/>
          </p:cNvSpPr>
          <p:nvPr>
            <p:ph type="body" idx="1"/>
          </p:nvPr>
        </p:nvSpPr>
        <p:spPr/>
        <p:txBody>
          <a:bodyPr/>
          <a:lstStyle/>
          <a:p>
            <a:r>
              <a:rPr lang="en-US" dirty="0" smtClean="0">
                <a:latin typeface="+mj-lt"/>
              </a:rPr>
              <a:t>Fields of Study* </a:t>
            </a:r>
            <a:endParaRPr lang="en-US" dirty="0">
              <a:latin typeface="+mj-lt"/>
            </a:endParaRPr>
          </a:p>
        </p:txBody>
      </p:sp>
      <p:sp>
        <p:nvSpPr>
          <p:cNvPr id="5" name="Content Placeholder 4"/>
          <p:cNvSpPr>
            <a:spLocks noGrp="1"/>
          </p:cNvSpPr>
          <p:nvPr>
            <p:ph sz="half" idx="2"/>
          </p:nvPr>
        </p:nvSpPr>
        <p:spPr/>
        <p:txBody>
          <a:bodyPr>
            <a:noAutofit/>
          </a:bodyPr>
          <a:lstStyle/>
          <a:p>
            <a:pPr marL="114300" indent="0">
              <a:buNone/>
            </a:pPr>
            <a:r>
              <a:rPr lang="en-US" sz="1600" dirty="0">
                <a:latin typeface="+mj-lt"/>
              </a:rPr>
              <a:t>Computer Programming Economics</a:t>
            </a:r>
            <a:br>
              <a:rPr lang="en-US" sz="1600" dirty="0">
                <a:latin typeface="+mj-lt"/>
              </a:rPr>
            </a:br>
            <a:r>
              <a:rPr lang="en-US" sz="1600" dirty="0">
                <a:latin typeface="+mj-lt"/>
              </a:rPr>
              <a:t>Education </a:t>
            </a:r>
          </a:p>
          <a:p>
            <a:pPr marL="114300" indent="0">
              <a:buNone/>
            </a:pPr>
            <a:r>
              <a:rPr lang="en-US" sz="1600" dirty="0">
                <a:latin typeface="+mj-lt"/>
              </a:rPr>
              <a:t>Engineering</a:t>
            </a:r>
            <a:br>
              <a:rPr lang="en-US" sz="1600" dirty="0">
                <a:latin typeface="+mj-lt"/>
              </a:rPr>
            </a:br>
            <a:r>
              <a:rPr lang="en-US" sz="1600" dirty="0">
                <a:latin typeface="+mj-lt"/>
              </a:rPr>
              <a:t>Fine Arts</a:t>
            </a:r>
            <a:br>
              <a:rPr lang="en-US" sz="1600" dirty="0">
                <a:latin typeface="+mj-lt"/>
              </a:rPr>
            </a:br>
            <a:r>
              <a:rPr lang="en-US" sz="1600" dirty="0">
                <a:latin typeface="+mj-lt"/>
              </a:rPr>
              <a:t>Health</a:t>
            </a:r>
            <a:br>
              <a:rPr lang="en-US" sz="1600" dirty="0">
                <a:latin typeface="+mj-lt"/>
              </a:rPr>
            </a:br>
            <a:r>
              <a:rPr lang="en-US" sz="1600" dirty="0">
                <a:latin typeface="+mj-lt"/>
              </a:rPr>
              <a:t>History</a:t>
            </a:r>
            <a:br>
              <a:rPr lang="en-US" sz="1600" dirty="0">
                <a:latin typeface="+mj-lt"/>
              </a:rPr>
            </a:br>
            <a:r>
              <a:rPr lang="en-US" sz="1600" dirty="0">
                <a:latin typeface="+mj-lt"/>
              </a:rPr>
              <a:t>International Relations </a:t>
            </a:r>
            <a:endParaRPr lang="en-US" sz="1600" dirty="0" smtClean="0">
              <a:latin typeface="+mj-lt"/>
            </a:endParaRPr>
          </a:p>
          <a:p>
            <a:pPr marL="114300" indent="0">
              <a:buNone/>
            </a:pPr>
            <a:r>
              <a:rPr lang="en-US" sz="1600" dirty="0" smtClean="0">
                <a:latin typeface="+mj-lt"/>
              </a:rPr>
              <a:t>Journalism </a:t>
            </a:r>
            <a:endParaRPr lang="en-US" sz="1600" dirty="0">
              <a:latin typeface="+mj-lt"/>
            </a:endParaRPr>
          </a:p>
          <a:p>
            <a:pPr marL="114300" indent="0">
              <a:buNone/>
            </a:pPr>
            <a:r>
              <a:rPr lang="en-US" sz="1600" dirty="0">
                <a:latin typeface="+mj-lt"/>
              </a:rPr>
              <a:t>Language Arts </a:t>
            </a:r>
            <a:endParaRPr lang="en-US" sz="1600" dirty="0" smtClean="0">
              <a:latin typeface="+mj-lt"/>
            </a:endParaRPr>
          </a:p>
          <a:p>
            <a:pPr marL="114300" indent="0">
              <a:buNone/>
            </a:pPr>
            <a:r>
              <a:rPr lang="en-US" sz="1600" dirty="0" smtClean="0">
                <a:latin typeface="+mj-lt"/>
              </a:rPr>
              <a:t>Math</a:t>
            </a:r>
            <a:r>
              <a:rPr lang="en-US" sz="1600" dirty="0">
                <a:latin typeface="+mj-lt"/>
              </a:rPr>
              <a:t/>
            </a:r>
            <a:br>
              <a:rPr lang="en-US" sz="1600" dirty="0">
                <a:latin typeface="+mj-lt"/>
              </a:rPr>
            </a:br>
            <a:r>
              <a:rPr lang="en-US" sz="1600" dirty="0">
                <a:latin typeface="+mj-lt"/>
              </a:rPr>
              <a:t>Medicine</a:t>
            </a:r>
            <a:br>
              <a:rPr lang="en-US" sz="1600" dirty="0">
                <a:latin typeface="+mj-lt"/>
              </a:rPr>
            </a:br>
            <a:r>
              <a:rPr lang="en-US" sz="1600" dirty="0">
                <a:latin typeface="+mj-lt"/>
              </a:rPr>
              <a:t>Middle East Studies </a:t>
            </a:r>
            <a:endParaRPr lang="en-US" sz="1600" dirty="0" smtClean="0">
              <a:latin typeface="+mj-lt"/>
            </a:endParaRPr>
          </a:p>
          <a:p>
            <a:pPr marL="114300" indent="0">
              <a:buNone/>
            </a:pPr>
            <a:r>
              <a:rPr lang="en-US" sz="1600" dirty="0" smtClean="0">
                <a:latin typeface="+mj-lt"/>
              </a:rPr>
              <a:t>Pharmacy </a:t>
            </a:r>
            <a:endParaRPr lang="en-US" sz="1600" dirty="0">
              <a:latin typeface="+mj-lt"/>
            </a:endParaRPr>
          </a:p>
          <a:p>
            <a:pPr marL="114300" indent="0">
              <a:buNone/>
            </a:pPr>
            <a:r>
              <a:rPr lang="en-US" sz="1600" dirty="0">
                <a:latin typeface="+mj-lt"/>
              </a:rPr>
              <a:t>Political Science </a:t>
            </a:r>
            <a:endParaRPr lang="en-US" sz="1600" dirty="0" smtClean="0">
              <a:latin typeface="+mj-lt"/>
            </a:endParaRPr>
          </a:p>
          <a:p>
            <a:pPr marL="114300" indent="0">
              <a:buNone/>
            </a:pPr>
            <a:r>
              <a:rPr lang="en-US" sz="1600" dirty="0" smtClean="0">
                <a:latin typeface="+mj-lt"/>
              </a:rPr>
              <a:t>Public Policy</a:t>
            </a:r>
            <a:endParaRPr lang="en-US" sz="1600" dirty="0">
              <a:latin typeface="+mj-lt"/>
            </a:endParaRPr>
          </a:p>
        </p:txBody>
      </p:sp>
      <p:sp>
        <p:nvSpPr>
          <p:cNvPr id="6" name="Text Placeholder 5"/>
          <p:cNvSpPr>
            <a:spLocks noGrp="1"/>
          </p:cNvSpPr>
          <p:nvPr>
            <p:ph type="body" sz="quarter" idx="3"/>
          </p:nvPr>
        </p:nvSpPr>
        <p:spPr/>
        <p:txBody>
          <a:bodyPr/>
          <a:lstStyle/>
          <a:p>
            <a:r>
              <a:rPr lang="en-US" dirty="0" smtClean="0">
                <a:latin typeface="+mj-lt"/>
              </a:rPr>
              <a:t>Institutions Represented*</a:t>
            </a:r>
            <a:endParaRPr lang="en-US" dirty="0">
              <a:latin typeface="+mj-lt"/>
            </a:endParaRPr>
          </a:p>
        </p:txBody>
      </p:sp>
      <p:sp>
        <p:nvSpPr>
          <p:cNvPr id="7" name="Content Placeholder 6"/>
          <p:cNvSpPr>
            <a:spLocks noGrp="1"/>
          </p:cNvSpPr>
          <p:nvPr>
            <p:ph sz="quarter" idx="4"/>
          </p:nvPr>
        </p:nvSpPr>
        <p:spPr>
          <a:xfrm>
            <a:off x="4645025" y="2438400"/>
            <a:ext cx="4041775" cy="4216192"/>
          </a:xfrm>
        </p:spPr>
        <p:txBody>
          <a:bodyPr>
            <a:normAutofit fontScale="77500" lnSpcReduction="20000"/>
          </a:bodyPr>
          <a:lstStyle/>
          <a:p>
            <a:pPr marL="114300" indent="0">
              <a:buNone/>
            </a:pPr>
            <a:r>
              <a:rPr lang="en-US" b="1" dirty="0">
                <a:latin typeface="+mj-lt"/>
              </a:rPr>
              <a:t>Public</a:t>
            </a:r>
            <a:br>
              <a:rPr lang="en-US" b="1" dirty="0">
                <a:latin typeface="+mj-lt"/>
              </a:rPr>
            </a:br>
            <a:r>
              <a:rPr lang="en-US" dirty="0" err="1">
                <a:latin typeface="+mj-lt"/>
              </a:rPr>
              <a:t>Ain</a:t>
            </a:r>
            <a:r>
              <a:rPr lang="en-US" dirty="0">
                <a:latin typeface="+mj-lt"/>
              </a:rPr>
              <a:t> Shams</a:t>
            </a:r>
            <a:br>
              <a:rPr lang="en-US" dirty="0">
                <a:latin typeface="+mj-lt"/>
              </a:rPr>
            </a:br>
            <a:r>
              <a:rPr lang="en-US" dirty="0">
                <a:latin typeface="+mj-lt"/>
              </a:rPr>
              <a:t>Alexandria</a:t>
            </a:r>
            <a:br>
              <a:rPr lang="en-US" dirty="0">
                <a:latin typeface="+mj-lt"/>
              </a:rPr>
            </a:br>
            <a:r>
              <a:rPr lang="en-US" dirty="0">
                <a:latin typeface="+mj-lt"/>
              </a:rPr>
              <a:t>Cairo University </a:t>
            </a:r>
            <a:endParaRPr lang="en-US" dirty="0" smtClean="0">
              <a:latin typeface="+mj-lt"/>
            </a:endParaRPr>
          </a:p>
          <a:p>
            <a:pPr marL="114300" indent="0">
              <a:buNone/>
            </a:pPr>
            <a:r>
              <a:rPr lang="en-US" dirty="0" smtClean="0">
                <a:latin typeface="+mj-lt"/>
              </a:rPr>
              <a:t>Mansoura</a:t>
            </a:r>
            <a:r>
              <a:rPr lang="en-US" dirty="0">
                <a:latin typeface="+mj-lt"/>
              </a:rPr>
              <a:t/>
            </a:r>
            <a:br>
              <a:rPr lang="en-US" dirty="0">
                <a:latin typeface="+mj-lt"/>
              </a:rPr>
            </a:br>
            <a:endParaRPr lang="en-US" dirty="0" smtClean="0">
              <a:latin typeface="+mj-lt"/>
            </a:endParaRPr>
          </a:p>
          <a:p>
            <a:pPr marL="114300" indent="0">
              <a:buNone/>
            </a:pPr>
            <a:r>
              <a:rPr lang="en-US" b="1" dirty="0" smtClean="0">
                <a:latin typeface="+mj-lt"/>
              </a:rPr>
              <a:t>Private</a:t>
            </a:r>
            <a:r>
              <a:rPr lang="en-US" b="1" dirty="0">
                <a:latin typeface="+mj-lt"/>
              </a:rPr>
              <a:t/>
            </a:r>
            <a:br>
              <a:rPr lang="en-US" b="1" dirty="0">
                <a:latin typeface="+mj-lt"/>
              </a:rPr>
            </a:br>
            <a:r>
              <a:rPr lang="en-US" dirty="0">
                <a:latin typeface="+mj-lt"/>
              </a:rPr>
              <a:t>American University in Cairo </a:t>
            </a:r>
            <a:r>
              <a:rPr lang="en-US" dirty="0" err="1" smtClean="0">
                <a:latin typeface="+mj-lt"/>
              </a:rPr>
              <a:t>Misr</a:t>
            </a:r>
            <a:r>
              <a:rPr lang="en-US" dirty="0" smtClean="0">
                <a:latin typeface="+mj-lt"/>
              </a:rPr>
              <a:t> </a:t>
            </a:r>
            <a:r>
              <a:rPr lang="en-US" dirty="0">
                <a:latin typeface="+mj-lt"/>
              </a:rPr>
              <a:t>International University </a:t>
            </a:r>
            <a:r>
              <a:rPr lang="en-US" dirty="0" smtClean="0">
                <a:latin typeface="+mj-lt"/>
              </a:rPr>
              <a:t>British </a:t>
            </a:r>
            <a:r>
              <a:rPr lang="en-US" dirty="0">
                <a:latin typeface="+mj-lt"/>
              </a:rPr>
              <a:t>University in Egypt </a:t>
            </a:r>
            <a:r>
              <a:rPr lang="en-US" dirty="0" smtClean="0">
                <a:latin typeface="+mj-lt"/>
              </a:rPr>
              <a:t>German </a:t>
            </a:r>
            <a:r>
              <a:rPr lang="en-US" dirty="0">
                <a:latin typeface="+mj-lt"/>
              </a:rPr>
              <a:t>University in Cairo </a:t>
            </a:r>
            <a:endParaRPr lang="en-US" dirty="0" smtClean="0">
              <a:latin typeface="+mj-lt"/>
            </a:endParaRPr>
          </a:p>
          <a:p>
            <a:pPr marL="114300" indent="0">
              <a:buNone/>
            </a:pPr>
            <a:endParaRPr lang="en-US" dirty="0">
              <a:latin typeface="+mj-lt"/>
            </a:endParaRPr>
          </a:p>
          <a:p>
            <a:pPr marL="114300" indent="0">
              <a:buNone/>
            </a:pPr>
            <a:r>
              <a:rPr lang="en-US" b="1" dirty="0">
                <a:latin typeface="+mj-lt"/>
              </a:rPr>
              <a:t>Abroad </a:t>
            </a:r>
          </a:p>
          <a:p>
            <a:pPr marL="114300" indent="0">
              <a:buNone/>
            </a:pPr>
            <a:r>
              <a:rPr lang="en-US" dirty="0">
                <a:latin typeface="+mj-lt"/>
              </a:rPr>
              <a:t>Europe</a:t>
            </a:r>
            <a:br>
              <a:rPr lang="en-US" dirty="0">
                <a:latin typeface="+mj-lt"/>
              </a:rPr>
            </a:br>
            <a:r>
              <a:rPr lang="en-US" dirty="0">
                <a:latin typeface="+mj-lt"/>
              </a:rPr>
              <a:t>North America </a:t>
            </a:r>
          </a:p>
          <a:p>
            <a:pPr marL="114300" indent="0">
              <a:buNone/>
            </a:pPr>
            <a:r>
              <a:rPr lang="en-US" dirty="0" smtClean="0">
                <a:latin typeface="+mj-lt"/>
              </a:rPr>
              <a:t>* Connected to ED. &amp; AUC</a:t>
            </a:r>
            <a:endParaRPr lang="en-US" dirty="0">
              <a:latin typeface="+mj-lt"/>
            </a:endParaRPr>
          </a:p>
          <a:p>
            <a:endParaRPr lang="en-US" dirty="0"/>
          </a:p>
        </p:txBody>
      </p:sp>
    </p:spTree>
    <p:extLst>
      <p:ext uri="{BB962C8B-B14F-4D97-AF65-F5344CB8AC3E}">
        <p14:creationId xmlns:p14="http://schemas.microsoft.com/office/powerpoint/2010/main" val="27768419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Thematic Analysis</a:t>
            </a:r>
            <a:endParaRPr lang="en-US" b="1" dirty="0"/>
          </a:p>
        </p:txBody>
      </p:sp>
      <p:sp>
        <p:nvSpPr>
          <p:cNvPr id="3" name="Content Placeholder 2"/>
          <p:cNvSpPr>
            <a:spLocks noGrp="1"/>
          </p:cNvSpPr>
          <p:nvPr>
            <p:ph idx="1"/>
          </p:nvPr>
        </p:nvSpPr>
        <p:spPr>
          <a:xfrm>
            <a:off x="457200" y="1858439"/>
            <a:ext cx="8229600" cy="4373563"/>
          </a:xfrm>
        </p:spPr>
        <p:txBody>
          <a:bodyPr>
            <a:normAutofit/>
          </a:bodyPr>
          <a:lstStyle/>
          <a:p>
            <a:r>
              <a:rPr lang="en-US" sz="3200" dirty="0">
                <a:latin typeface="Times New Roman"/>
                <a:cs typeface="Times New Roman"/>
              </a:rPr>
              <a:t>Hermeneutic phenomenological </a:t>
            </a:r>
            <a:r>
              <a:rPr lang="en-US" sz="3200" b="1" dirty="0">
                <a:latin typeface="Times New Roman"/>
                <a:cs typeface="Times New Roman"/>
              </a:rPr>
              <a:t>thematic analysis </a:t>
            </a:r>
            <a:r>
              <a:rPr lang="en-US" sz="3200" dirty="0">
                <a:latin typeface="Times New Roman"/>
                <a:cs typeface="Times New Roman"/>
              </a:rPr>
              <a:t>(Van </a:t>
            </a:r>
            <a:r>
              <a:rPr lang="en-US" sz="3200" dirty="0" err="1">
                <a:latin typeface="Times New Roman"/>
                <a:cs typeface="Times New Roman"/>
              </a:rPr>
              <a:t>Manen</a:t>
            </a:r>
            <a:r>
              <a:rPr lang="en-US" sz="3200" dirty="0">
                <a:latin typeface="Times New Roman"/>
                <a:cs typeface="Times New Roman"/>
              </a:rPr>
              <a:t>, 2014</a:t>
            </a:r>
            <a:r>
              <a:rPr lang="en-US" sz="3200" dirty="0" smtClean="0">
                <a:latin typeface="Times New Roman"/>
                <a:cs typeface="Times New Roman"/>
              </a:rPr>
              <a:t>)</a:t>
            </a:r>
          </a:p>
          <a:p>
            <a:pPr marL="114300" indent="0">
              <a:buNone/>
            </a:pPr>
            <a:endParaRPr lang="en-US" sz="3200" dirty="0" smtClean="0">
              <a:latin typeface="Times New Roman"/>
              <a:cs typeface="Times New Roman"/>
            </a:endParaRPr>
          </a:p>
          <a:p>
            <a:r>
              <a:rPr lang="en-US" b="1" dirty="0" smtClean="0"/>
              <a:t>Challenges </a:t>
            </a:r>
          </a:p>
          <a:p>
            <a:r>
              <a:rPr lang="en-US" b="1" dirty="0" smtClean="0"/>
              <a:t>Components of CE essential for universities</a:t>
            </a:r>
            <a:endParaRPr lang="en-US" dirty="0" smtClean="0"/>
          </a:p>
          <a:p>
            <a:r>
              <a:rPr lang="en-US" b="1" dirty="0" smtClean="0"/>
              <a:t>Pedagogies, Programs and Policies for University CE </a:t>
            </a:r>
            <a:endParaRPr lang="en-US" b="1" dirty="0"/>
          </a:p>
        </p:txBody>
      </p:sp>
    </p:spTree>
    <p:extLst>
      <p:ext uri="{BB962C8B-B14F-4D97-AF65-F5344CB8AC3E}">
        <p14:creationId xmlns:p14="http://schemas.microsoft.com/office/powerpoint/2010/main" val="7959495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Challenges </a:t>
            </a:r>
            <a:endParaRPr lang="en-US" b="1" dirty="0"/>
          </a:p>
        </p:txBody>
      </p:sp>
      <p:sp>
        <p:nvSpPr>
          <p:cNvPr id="3" name="Content Placeholder 2"/>
          <p:cNvSpPr>
            <a:spLocks noGrp="1"/>
          </p:cNvSpPr>
          <p:nvPr>
            <p:ph idx="1"/>
          </p:nvPr>
        </p:nvSpPr>
        <p:spPr/>
        <p:txBody>
          <a:bodyPr/>
          <a:lstStyle/>
          <a:p>
            <a:r>
              <a:rPr lang="en-US" dirty="0" smtClean="0">
                <a:latin typeface="+mj-lt"/>
              </a:rPr>
              <a:t>Challenges facing universities in Egypt (</a:t>
            </a:r>
            <a:r>
              <a:rPr lang="en-US" dirty="0" err="1" smtClean="0">
                <a:latin typeface="+mj-lt"/>
              </a:rPr>
              <a:t>Cupito</a:t>
            </a:r>
            <a:r>
              <a:rPr lang="en-US" dirty="0" smtClean="0">
                <a:latin typeface="+mj-lt"/>
              </a:rPr>
              <a:t>&amp; </a:t>
            </a:r>
            <a:r>
              <a:rPr lang="en-US" dirty="0" err="1" smtClean="0">
                <a:latin typeface="+mj-lt"/>
              </a:rPr>
              <a:t>Langsten</a:t>
            </a:r>
            <a:r>
              <a:rPr lang="en-US" dirty="0" smtClean="0">
                <a:latin typeface="+mj-lt"/>
              </a:rPr>
              <a:t>, 2011;Herrera, 2006; HRW, 2005; </a:t>
            </a:r>
            <a:r>
              <a:rPr lang="en-US" dirty="0" err="1" smtClean="0">
                <a:latin typeface="+mj-lt"/>
              </a:rPr>
              <a:t>Megahed</a:t>
            </a:r>
            <a:r>
              <a:rPr lang="en-US" dirty="0" smtClean="0">
                <a:latin typeface="+mj-lt"/>
              </a:rPr>
              <a:t>, 2010; Said, 2003; </a:t>
            </a:r>
            <a:r>
              <a:rPr lang="en-US" dirty="0" err="1" smtClean="0">
                <a:latin typeface="+mj-lt"/>
              </a:rPr>
              <a:t>Shann</a:t>
            </a:r>
            <a:r>
              <a:rPr lang="en-US" dirty="0" smtClean="0">
                <a:latin typeface="+mj-lt"/>
              </a:rPr>
              <a:t>, 1992; UNHDR, 2010) </a:t>
            </a:r>
          </a:p>
          <a:p>
            <a:r>
              <a:rPr lang="en-US" dirty="0" smtClean="0">
                <a:latin typeface="+mj-lt"/>
              </a:rPr>
              <a:t>Centralized bureaucratic structure, limited financial resources, second-rate equipment and infrastructure, low salaries, limited scholarships,  high faculty-student ratios, access by lower SE, gender inequities, limits to academic freedoms, various forms of corruptions, police and security presence, brain-drain</a:t>
            </a:r>
            <a:r>
              <a:rPr lang="is-IS" dirty="0" smtClean="0">
                <a:latin typeface="+mj-lt"/>
              </a:rPr>
              <a:t>…</a:t>
            </a:r>
            <a:endParaRPr lang="en-US" dirty="0">
              <a:latin typeface="+mj-lt"/>
            </a:endParaRPr>
          </a:p>
        </p:txBody>
      </p:sp>
    </p:spTree>
    <p:extLst>
      <p:ext uri="{BB962C8B-B14F-4D97-AF65-F5344CB8AC3E}">
        <p14:creationId xmlns:p14="http://schemas.microsoft.com/office/powerpoint/2010/main" val="281796260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4300" indent="0"/>
            <a:r>
              <a:rPr lang="en-US" sz="4400" dirty="0">
                <a:latin typeface="Times New Roman"/>
                <a:cs typeface="Times New Roman"/>
              </a:rPr>
              <a:t/>
            </a:r>
            <a:br>
              <a:rPr lang="en-US" sz="4400" dirty="0">
                <a:latin typeface="Times New Roman"/>
                <a:cs typeface="Times New Roman"/>
              </a:rPr>
            </a:br>
            <a:r>
              <a:rPr lang="en-US" b="1" dirty="0"/>
              <a:t>Components of CE essential for universities</a:t>
            </a:r>
            <a:br>
              <a:rPr lang="en-US" b="1" dirty="0"/>
            </a:br>
            <a:endParaRPr lang="en-US" dirty="0"/>
          </a:p>
        </p:txBody>
      </p:sp>
      <p:sp>
        <p:nvSpPr>
          <p:cNvPr id="3" name="Content Placeholder 2"/>
          <p:cNvSpPr>
            <a:spLocks noGrp="1"/>
          </p:cNvSpPr>
          <p:nvPr>
            <p:ph idx="1"/>
          </p:nvPr>
        </p:nvSpPr>
        <p:spPr/>
        <p:txBody>
          <a:bodyPr/>
          <a:lstStyle/>
          <a:p>
            <a:r>
              <a:rPr lang="en-US" b="1" dirty="0" smtClean="0">
                <a:latin typeface="+mj-lt"/>
              </a:rPr>
              <a:t>Change agents </a:t>
            </a:r>
          </a:p>
          <a:p>
            <a:r>
              <a:rPr lang="en-US" b="1" dirty="0" smtClean="0">
                <a:latin typeface="+mj-lt"/>
              </a:rPr>
              <a:t>Critical Thinking</a:t>
            </a:r>
          </a:p>
          <a:p>
            <a:r>
              <a:rPr lang="en-US" b="1" dirty="0" smtClean="0">
                <a:latin typeface="+mj-lt"/>
              </a:rPr>
              <a:t>Public Sphere</a:t>
            </a:r>
          </a:p>
          <a:p>
            <a:r>
              <a:rPr lang="en-US" b="1" dirty="0" smtClean="0">
                <a:latin typeface="+mj-lt"/>
              </a:rPr>
              <a:t>Student Empowerment</a:t>
            </a:r>
          </a:p>
          <a:p>
            <a:r>
              <a:rPr lang="en-US" b="1" dirty="0" smtClean="0">
                <a:latin typeface="+mj-lt"/>
              </a:rPr>
              <a:t>Relevant Pedagogy</a:t>
            </a:r>
          </a:p>
          <a:p>
            <a:r>
              <a:rPr lang="en-US" b="1" dirty="0" smtClean="0">
                <a:latin typeface="+mj-lt"/>
              </a:rPr>
              <a:t>Global Citizenship</a:t>
            </a:r>
          </a:p>
          <a:p>
            <a:endParaRPr lang="en-US" b="1" dirty="0">
              <a:latin typeface="+mj-lt"/>
            </a:endParaRPr>
          </a:p>
        </p:txBody>
      </p:sp>
    </p:spTree>
    <p:extLst>
      <p:ext uri="{BB962C8B-B14F-4D97-AF65-F5344CB8AC3E}">
        <p14:creationId xmlns:p14="http://schemas.microsoft.com/office/powerpoint/2010/main" val="41316197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039926" cy="874920"/>
          </a:xfrm>
        </p:spPr>
        <p:txBody>
          <a:bodyPr/>
          <a:lstStyle/>
          <a:p>
            <a:r>
              <a:rPr lang="en-US" dirty="0" smtClean="0"/>
              <a:t>Change Agents</a:t>
            </a:r>
            <a:endParaRPr lang="en-US" dirty="0"/>
          </a:p>
        </p:txBody>
      </p:sp>
      <p:sp>
        <p:nvSpPr>
          <p:cNvPr id="3" name="Content Placeholder 2"/>
          <p:cNvSpPr>
            <a:spLocks noGrp="1"/>
          </p:cNvSpPr>
          <p:nvPr>
            <p:ph idx="1"/>
          </p:nvPr>
        </p:nvSpPr>
        <p:spPr>
          <a:xfrm>
            <a:off x="457200" y="1693416"/>
            <a:ext cx="8229600" cy="4842872"/>
          </a:xfrm>
        </p:spPr>
        <p:txBody>
          <a:bodyPr>
            <a:normAutofit fontScale="92500" lnSpcReduction="20000"/>
          </a:bodyPr>
          <a:lstStyle/>
          <a:p>
            <a:r>
              <a:rPr lang="en-US" b="1" dirty="0" smtClean="0"/>
              <a:t>T</a:t>
            </a:r>
            <a:r>
              <a:rPr lang="en-US" b="1" dirty="0" smtClean="0">
                <a:latin typeface="+mj-lt"/>
              </a:rPr>
              <a:t>he institutions fosters change agents and the institution itself becomes a change agent in society</a:t>
            </a:r>
          </a:p>
          <a:p>
            <a:r>
              <a:rPr lang="en-US" b="1" dirty="0" smtClean="0">
                <a:latin typeface="+mj-lt"/>
              </a:rPr>
              <a:t>GS: </a:t>
            </a:r>
            <a:r>
              <a:rPr lang="en-US" dirty="0">
                <a:latin typeface="+mj-lt"/>
              </a:rPr>
              <a:t>A tool for understanding your rights and obligations as a citizen and defending them, and even gaining more in the public sphere. So higher education is a very fluid process for me that should not be highly structured but should be geared to </a:t>
            </a:r>
            <a:r>
              <a:rPr lang="en-US" b="1" i="1" dirty="0">
                <a:latin typeface="+mj-lt"/>
              </a:rPr>
              <a:t>enabling generations of active citizens </a:t>
            </a:r>
            <a:r>
              <a:rPr lang="en-US" dirty="0">
                <a:latin typeface="+mj-lt"/>
              </a:rPr>
              <a:t>that innovate and are pretty much are social entrepreneurs in the broader sense, in the sense that they are </a:t>
            </a:r>
            <a:r>
              <a:rPr lang="en-US" b="1" i="1" dirty="0">
                <a:latin typeface="+mj-lt"/>
              </a:rPr>
              <a:t>change agents</a:t>
            </a:r>
            <a:r>
              <a:rPr lang="en-US" dirty="0" smtClean="0">
                <a:latin typeface="+mj-lt"/>
              </a:rPr>
              <a:t>.</a:t>
            </a:r>
          </a:p>
          <a:p>
            <a:r>
              <a:rPr lang="en-US" b="1" dirty="0" smtClean="0">
                <a:latin typeface="+mj-lt"/>
              </a:rPr>
              <a:t>P1: </a:t>
            </a:r>
            <a:r>
              <a:rPr lang="en-US" dirty="0">
                <a:latin typeface="+mj-lt"/>
              </a:rPr>
              <a:t>It is about building this </a:t>
            </a:r>
            <a:r>
              <a:rPr lang="en-US" b="1" dirty="0">
                <a:latin typeface="+mj-lt"/>
              </a:rPr>
              <a:t>new consciousness after the Revolution</a:t>
            </a:r>
            <a:r>
              <a:rPr lang="en-US" dirty="0">
                <a:latin typeface="+mj-lt"/>
              </a:rPr>
              <a:t>, how to do that inside higher education institutions with your own students, and develop them as </a:t>
            </a:r>
            <a:r>
              <a:rPr lang="en-US" b="1" i="1" dirty="0">
                <a:latin typeface="+mj-lt"/>
              </a:rPr>
              <a:t>agents of change</a:t>
            </a:r>
            <a:r>
              <a:rPr lang="en-US" dirty="0">
                <a:latin typeface="+mj-lt"/>
              </a:rPr>
              <a:t>, and then they will go out into the society and do that in their work place, with their families, with their friends. And then if we succeed in doing that, they will be competent workers AND good citizens</a:t>
            </a:r>
            <a:r>
              <a:rPr lang="en-US" dirty="0"/>
              <a:t>. </a:t>
            </a:r>
          </a:p>
          <a:p>
            <a:endParaRPr lang="en-US" dirty="0" smtClean="0">
              <a:latin typeface="+mj-lt"/>
            </a:endParaRPr>
          </a:p>
          <a:p>
            <a:pPr marL="114300" indent="0">
              <a:buNone/>
            </a:pPr>
            <a:endParaRPr lang="en-US" dirty="0">
              <a:latin typeface="+mj-lt"/>
            </a:endParaRPr>
          </a:p>
          <a:p>
            <a:endParaRPr lang="en-US" dirty="0">
              <a:latin typeface="+mj-lt"/>
            </a:endParaRPr>
          </a:p>
        </p:txBody>
      </p:sp>
    </p:spTree>
    <p:extLst>
      <p:ext uri="{BB962C8B-B14F-4D97-AF65-F5344CB8AC3E}">
        <p14:creationId xmlns:p14="http://schemas.microsoft.com/office/powerpoint/2010/main" val="313821871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039926" cy="874920"/>
          </a:xfrm>
        </p:spPr>
        <p:txBody>
          <a:bodyPr/>
          <a:lstStyle/>
          <a:p>
            <a:r>
              <a:rPr lang="en-US" dirty="0" smtClean="0"/>
              <a:t>Critical thinking</a:t>
            </a:r>
            <a:endParaRPr lang="en-US" dirty="0"/>
          </a:p>
        </p:txBody>
      </p:sp>
      <p:sp>
        <p:nvSpPr>
          <p:cNvPr id="3" name="Content Placeholder 2"/>
          <p:cNvSpPr>
            <a:spLocks noGrp="1"/>
          </p:cNvSpPr>
          <p:nvPr>
            <p:ph idx="1"/>
          </p:nvPr>
        </p:nvSpPr>
        <p:spPr>
          <a:xfrm>
            <a:off x="457200" y="1693416"/>
            <a:ext cx="8229600" cy="4842872"/>
          </a:xfrm>
        </p:spPr>
        <p:txBody>
          <a:bodyPr>
            <a:normAutofit fontScale="92500"/>
          </a:bodyPr>
          <a:lstStyle/>
          <a:p>
            <a:r>
              <a:rPr lang="en-US" b="1" dirty="0" smtClean="0">
                <a:latin typeface="+mj-lt"/>
              </a:rPr>
              <a:t>Critical thinking is not just an intellectual exercise but must be connected to action and transformations </a:t>
            </a:r>
          </a:p>
          <a:p>
            <a:r>
              <a:rPr lang="en-US" b="1" dirty="0" smtClean="0">
                <a:latin typeface="+mj-lt"/>
              </a:rPr>
              <a:t>PC</a:t>
            </a:r>
            <a:r>
              <a:rPr lang="en-US" dirty="0" smtClean="0">
                <a:latin typeface="+mj-lt"/>
              </a:rPr>
              <a:t>: </a:t>
            </a:r>
            <a:r>
              <a:rPr lang="en-US" dirty="0">
                <a:latin typeface="+mj-lt"/>
              </a:rPr>
              <a:t>for higher education is to open students’ mind to be able to </a:t>
            </a:r>
            <a:r>
              <a:rPr lang="en-US" dirty="0" smtClean="0">
                <a:latin typeface="+mj-lt"/>
              </a:rPr>
              <a:t>question </a:t>
            </a:r>
            <a:r>
              <a:rPr lang="en-US" dirty="0">
                <a:latin typeface="+mj-lt"/>
              </a:rPr>
              <a:t>everything. And then that will make them better citizens. And their critical thinking isn’t just about defending their own views, but also questioning their own biases and understanding of their own selves and questioning in order to reach something constructive. </a:t>
            </a:r>
            <a:endParaRPr lang="en-US" dirty="0" smtClean="0">
              <a:latin typeface="+mj-lt"/>
            </a:endParaRPr>
          </a:p>
          <a:p>
            <a:r>
              <a:rPr lang="en-US" b="1" dirty="0" smtClean="0">
                <a:latin typeface="+mj-lt"/>
              </a:rPr>
              <a:t>IA: </a:t>
            </a:r>
            <a:r>
              <a:rPr lang="en-US" dirty="0">
                <a:latin typeface="+mj-lt"/>
              </a:rPr>
              <a:t>people t</a:t>
            </a:r>
            <a:r>
              <a:rPr lang="en-US" b="1" dirty="0">
                <a:latin typeface="+mj-lt"/>
              </a:rPr>
              <a:t>hink critically about the situation around them, and try to actively change</a:t>
            </a:r>
            <a:r>
              <a:rPr lang="en-US" dirty="0">
                <a:latin typeface="+mj-lt"/>
              </a:rPr>
              <a:t> it if they don’t like it; to enhance </a:t>
            </a:r>
            <a:r>
              <a:rPr lang="en-US" dirty="0" smtClean="0">
                <a:latin typeface="+mj-lt"/>
              </a:rPr>
              <a:t>society</a:t>
            </a:r>
            <a:r>
              <a:rPr lang="is-IS" dirty="0" smtClean="0">
                <a:latin typeface="+mj-lt"/>
              </a:rPr>
              <a:t>…</a:t>
            </a:r>
            <a:r>
              <a:rPr lang="en-US" dirty="0" smtClean="0">
                <a:latin typeface="+mj-lt"/>
              </a:rPr>
              <a:t> </a:t>
            </a:r>
            <a:r>
              <a:rPr lang="en-US" dirty="0">
                <a:latin typeface="+mj-lt"/>
              </a:rPr>
              <a:t>Don’t just wait </a:t>
            </a:r>
            <a:r>
              <a:rPr lang="en-US" dirty="0" smtClean="0">
                <a:latin typeface="+mj-lt"/>
              </a:rPr>
              <a:t>there </a:t>
            </a:r>
            <a:r>
              <a:rPr lang="en-US" dirty="0">
                <a:latin typeface="+mj-lt"/>
              </a:rPr>
              <a:t>and say well it’s not my problem someone has to fix it for me, because no one will. So that’s what I’m trying to do. </a:t>
            </a:r>
            <a:endParaRPr lang="en-US" dirty="0" smtClean="0">
              <a:latin typeface="+mj-lt"/>
            </a:endParaRPr>
          </a:p>
          <a:p>
            <a:pPr marL="114300" indent="0">
              <a:buNone/>
            </a:pPr>
            <a:endParaRPr lang="en-US" dirty="0">
              <a:latin typeface="+mj-lt"/>
            </a:endParaRPr>
          </a:p>
          <a:p>
            <a:endParaRPr lang="en-US" dirty="0">
              <a:latin typeface="+mj-lt"/>
            </a:endParaRPr>
          </a:p>
        </p:txBody>
      </p:sp>
    </p:spTree>
    <p:extLst>
      <p:ext uri="{BB962C8B-B14F-4D97-AF65-F5344CB8AC3E}">
        <p14:creationId xmlns:p14="http://schemas.microsoft.com/office/powerpoint/2010/main" val="7312030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039926" cy="874920"/>
          </a:xfrm>
        </p:spPr>
        <p:txBody>
          <a:bodyPr/>
          <a:lstStyle/>
          <a:p>
            <a:r>
              <a:rPr lang="en-US" dirty="0" smtClean="0"/>
              <a:t>Public Sphere </a:t>
            </a:r>
            <a:endParaRPr lang="en-US" dirty="0"/>
          </a:p>
        </p:txBody>
      </p:sp>
      <p:sp>
        <p:nvSpPr>
          <p:cNvPr id="3" name="Content Placeholder 2"/>
          <p:cNvSpPr>
            <a:spLocks noGrp="1"/>
          </p:cNvSpPr>
          <p:nvPr>
            <p:ph idx="1"/>
          </p:nvPr>
        </p:nvSpPr>
        <p:spPr>
          <a:xfrm>
            <a:off x="457200" y="1693416"/>
            <a:ext cx="8229600" cy="4842872"/>
          </a:xfrm>
        </p:spPr>
        <p:txBody>
          <a:bodyPr>
            <a:normAutofit fontScale="92500"/>
          </a:bodyPr>
          <a:lstStyle/>
          <a:p>
            <a:r>
              <a:rPr lang="en-US" b="1" dirty="0" smtClean="0">
                <a:latin typeface="+mj-lt"/>
              </a:rPr>
              <a:t>Space there people from different backgrounds and beliefs come together to dialogue to address social issues and construct new social systems. </a:t>
            </a:r>
          </a:p>
          <a:p>
            <a:r>
              <a:rPr lang="en-US" b="1" dirty="0" smtClean="0">
                <a:latin typeface="+mj-lt"/>
              </a:rPr>
              <a:t>RA: </a:t>
            </a:r>
            <a:r>
              <a:rPr lang="en-US" dirty="0">
                <a:latin typeface="+mj-lt"/>
              </a:rPr>
              <a:t>exposed to these critical voices, and a time in your life where you can reflect on your past and your formation, and view it critically and think about the different problems that you faced and how to move forward</a:t>
            </a:r>
            <a:r>
              <a:rPr lang="en-US" dirty="0" smtClean="0">
                <a:latin typeface="+mj-lt"/>
              </a:rPr>
              <a:t>.</a:t>
            </a:r>
          </a:p>
          <a:p>
            <a:r>
              <a:rPr lang="en-US" b="1" dirty="0" smtClean="0">
                <a:latin typeface="+mj-lt"/>
              </a:rPr>
              <a:t>RA: </a:t>
            </a:r>
            <a:r>
              <a:rPr lang="en-US" dirty="0">
                <a:latin typeface="+mj-lt"/>
              </a:rPr>
              <a:t>cornerstone of dissent and movements. So I think it is a space where you actually explore and exercise yourself for the first time maybe, basic principles of organizing, political organization like distrusting leaflets and gathering people. It is supposed to be a 101-crashcourse on how to become an active political citizen in your society. </a:t>
            </a:r>
          </a:p>
          <a:p>
            <a:endParaRPr lang="en-US" dirty="0">
              <a:latin typeface="+mj-lt"/>
            </a:endParaRPr>
          </a:p>
          <a:p>
            <a:endParaRPr lang="en-US" dirty="0">
              <a:latin typeface="+mj-lt"/>
            </a:endParaRPr>
          </a:p>
        </p:txBody>
      </p:sp>
    </p:spTree>
    <p:extLst>
      <p:ext uri="{BB962C8B-B14F-4D97-AF65-F5344CB8AC3E}">
        <p14:creationId xmlns:p14="http://schemas.microsoft.com/office/powerpoint/2010/main" val="2579168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cs typeface="Times New Roman"/>
              </a:rPr>
              <a:t>The Revolution &amp; Socio-political Context: 2011-2015</a:t>
            </a:r>
            <a:endParaRPr lang="en-US" b="1" dirty="0">
              <a:latin typeface="Times New Roman"/>
              <a:cs typeface="Times New Roman"/>
            </a:endParaRPr>
          </a:p>
        </p:txBody>
      </p:sp>
      <p:sp>
        <p:nvSpPr>
          <p:cNvPr id="3" name="Content Placeholder 2"/>
          <p:cNvSpPr>
            <a:spLocks noGrp="1"/>
          </p:cNvSpPr>
          <p:nvPr>
            <p:ph sz="half" idx="2"/>
          </p:nvPr>
        </p:nvSpPr>
        <p:spPr/>
        <p:txBody>
          <a:bodyPr>
            <a:normAutofit/>
          </a:bodyPr>
          <a:lstStyle/>
          <a:p>
            <a:pPr marL="0" indent="0">
              <a:buNone/>
            </a:pPr>
            <a:endParaRPr lang="en-US" dirty="0" smtClean="0"/>
          </a:p>
          <a:p>
            <a:endParaRPr lang="en-US" dirty="0"/>
          </a:p>
        </p:txBody>
      </p:sp>
      <p:sp>
        <p:nvSpPr>
          <p:cNvPr id="7" name="Content Placeholder 6"/>
          <p:cNvSpPr>
            <a:spLocks noGrp="1"/>
          </p:cNvSpPr>
          <p:nvPr>
            <p:ph sz="quarter" idx="4"/>
          </p:nvPr>
        </p:nvSpPr>
        <p:spPr>
          <a:xfrm>
            <a:off x="4751069" y="1444532"/>
            <a:ext cx="4149513" cy="5011301"/>
          </a:xfrm>
        </p:spPr>
        <p:txBody>
          <a:bodyPr>
            <a:normAutofit fontScale="92500" lnSpcReduction="10000"/>
          </a:bodyPr>
          <a:lstStyle/>
          <a:p>
            <a:pPr>
              <a:spcBef>
                <a:spcPts val="0"/>
              </a:spcBef>
            </a:pPr>
            <a:r>
              <a:rPr lang="en-US" b="1" dirty="0"/>
              <a:t>January 25</a:t>
            </a:r>
            <a:r>
              <a:rPr lang="en-US" b="1" baseline="30000" dirty="0"/>
              <a:t>th</a:t>
            </a:r>
            <a:r>
              <a:rPr lang="en-US" b="1" dirty="0"/>
              <a:t> 2011 Egypt Revolution  </a:t>
            </a:r>
          </a:p>
          <a:p>
            <a:pPr>
              <a:spcBef>
                <a:spcPts val="0"/>
              </a:spcBef>
            </a:pPr>
            <a:r>
              <a:rPr lang="en-US" b="1" dirty="0" smtClean="0"/>
              <a:t>June </a:t>
            </a:r>
            <a:r>
              <a:rPr lang="en-US" b="1" dirty="0"/>
              <a:t>30</a:t>
            </a:r>
            <a:r>
              <a:rPr lang="en-US" b="1" baseline="30000" dirty="0"/>
              <a:t>th</a:t>
            </a:r>
            <a:r>
              <a:rPr lang="en-US" b="1" dirty="0"/>
              <a:t> 2013 </a:t>
            </a:r>
            <a:r>
              <a:rPr lang="en-US" b="1" dirty="0" smtClean="0"/>
              <a:t>(Ousting of </a:t>
            </a:r>
            <a:r>
              <a:rPr lang="en-US" b="1" dirty="0" err="1" smtClean="0"/>
              <a:t>Morsi</a:t>
            </a:r>
            <a:r>
              <a:rPr lang="en-US" b="1" dirty="0" smtClean="0"/>
              <a:t>)</a:t>
            </a:r>
          </a:p>
          <a:p>
            <a:pPr>
              <a:spcBef>
                <a:spcPts val="0"/>
              </a:spcBef>
            </a:pPr>
            <a:r>
              <a:rPr lang="en-US" b="1" dirty="0"/>
              <a:t>4</a:t>
            </a:r>
            <a:r>
              <a:rPr lang="en-US" b="1" dirty="0" smtClean="0"/>
              <a:t> </a:t>
            </a:r>
            <a:r>
              <a:rPr lang="en-US" b="1" dirty="0"/>
              <a:t>different political </a:t>
            </a:r>
            <a:r>
              <a:rPr lang="en-US" b="1" dirty="0" smtClean="0"/>
              <a:t>leaders</a:t>
            </a:r>
          </a:p>
          <a:p>
            <a:pPr>
              <a:spcBef>
                <a:spcPts val="0"/>
              </a:spcBef>
            </a:pPr>
            <a:r>
              <a:rPr lang="en-US" b="1" dirty="0" smtClean="0"/>
              <a:t>8 elections with multiple phases/ run-offs </a:t>
            </a:r>
          </a:p>
          <a:p>
            <a:pPr>
              <a:spcBef>
                <a:spcPts val="0"/>
              </a:spcBef>
            </a:pPr>
            <a:r>
              <a:rPr lang="en-US" b="1" dirty="0" smtClean="0"/>
              <a:t>The </a:t>
            </a:r>
            <a:r>
              <a:rPr lang="en-US" b="1" dirty="0"/>
              <a:t>ratification of two new constitutions (2012, 2014)</a:t>
            </a:r>
          </a:p>
          <a:p>
            <a:pPr>
              <a:spcBef>
                <a:spcPts val="0"/>
              </a:spcBef>
            </a:pPr>
            <a:r>
              <a:rPr lang="en-US" b="1" dirty="0"/>
              <a:t>Civil </a:t>
            </a:r>
            <a:r>
              <a:rPr lang="en-US" b="1" dirty="0" smtClean="0"/>
              <a:t>unrest and state repression</a:t>
            </a:r>
            <a:endParaRPr lang="en-US" b="1" dirty="0"/>
          </a:p>
          <a:p>
            <a:pPr>
              <a:spcBef>
                <a:spcPts val="0"/>
              </a:spcBef>
            </a:pPr>
            <a:r>
              <a:rPr lang="en-US" b="1" dirty="0"/>
              <a:t>Militant and terrorist attacks </a:t>
            </a:r>
          </a:p>
          <a:p>
            <a:pPr>
              <a:spcBef>
                <a:spcPts val="0"/>
              </a:spcBef>
            </a:pPr>
            <a:r>
              <a:rPr lang="en-US" b="1" dirty="0"/>
              <a:t>Wide-spread economic instability </a:t>
            </a:r>
          </a:p>
          <a:p>
            <a:endParaRPr lang="en-US" dirty="0"/>
          </a:p>
        </p:txBody>
      </p:sp>
      <p:pic>
        <p:nvPicPr>
          <p:cNvPr id="8" name="Picture 7" descr="Egyptian Revolution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359" y="1671755"/>
            <a:ext cx="4124909" cy="4559335"/>
          </a:xfrm>
          <a:prstGeom prst="rect">
            <a:avLst/>
          </a:prstGeom>
        </p:spPr>
      </p:pic>
    </p:spTree>
    <p:extLst>
      <p:ext uri="{BB962C8B-B14F-4D97-AF65-F5344CB8AC3E}">
        <p14:creationId xmlns:p14="http://schemas.microsoft.com/office/powerpoint/2010/main" val="39984068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039926" cy="874920"/>
          </a:xfrm>
        </p:spPr>
        <p:txBody>
          <a:bodyPr/>
          <a:lstStyle/>
          <a:p>
            <a:r>
              <a:rPr lang="en-US" b="1" dirty="0" smtClean="0"/>
              <a:t>Student Empowerment </a:t>
            </a:r>
            <a:endParaRPr lang="en-US" b="1" dirty="0"/>
          </a:p>
        </p:txBody>
      </p:sp>
      <p:sp>
        <p:nvSpPr>
          <p:cNvPr id="3" name="Content Placeholder 2"/>
          <p:cNvSpPr>
            <a:spLocks noGrp="1"/>
          </p:cNvSpPr>
          <p:nvPr>
            <p:ph idx="1"/>
          </p:nvPr>
        </p:nvSpPr>
        <p:spPr>
          <a:xfrm>
            <a:off x="457200" y="1693416"/>
            <a:ext cx="8229600" cy="4842872"/>
          </a:xfrm>
        </p:spPr>
        <p:txBody>
          <a:bodyPr>
            <a:normAutofit fontScale="92500" lnSpcReduction="20000"/>
          </a:bodyPr>
          <a:lstStyle/>
          <a:p>
            <a:r>
              <a:rPr lang="en-US" dirty="0">
                <a:latin typeface="+mj-lt"/>
              </a:rPr>
              <a:t>an institution that empowers student not an institution that frustrates or increases their expectations and sets them up for disappointment. Participants shared that it is imperative that the university is a place where students can develop self-worth, actively participate in various aspects of the university, and have an overall voice. </a:t>
            </a:r>
            <a:endParaRPr lang="en-US" dirty="0" smtClean="0">
              <a:latin typeface="+mj-lt"/>
            </a:endParaRPr>
          </a:p>
          <a:p>
            <a:r>
              <a:rPr lang="en-US" dirty="0" smtClean="0">
                <a:latin typeface="+mj-lt"/>
              </a:rPr>
              <a:t>IA: </a:t>
            </a:r>
            <a:r>
              <a:rPr lang="en-US" dirty="0">
                <a:latin typeface="+mj-lt"/>
              </a:rPr>
              <a:t>to ready students to actually have a voice on campus and in </a:t>
            </a:r>
            <a:r>
              <a:rPr lang="en-US" dirty="0" smtClean="0">
                <a:latin typeface="+mj-lt"/>
              </a:rPr>
              <a:t>society</a:t>
            </a:r>
          </a:p>
          <a:p>
            <a:r>
              <a:rPr lang="en-US" dirty="0" smtClean="0">
                <a:latin typeface="+mj-lt"/>
              </a:rPr>
              <a:t>Ahmed:  </a:t>
            </a:r>
            <a:r>
              <a:rPr lang="en-US" dirty="0">
                <a:latin typeface="+mj-lt"/>
              </a:rPr>
              <a:t>So our problems can be solved if people have ownership of the country. </a:t>
            </a:r>
            <a:r>
              <a:rPr lang="en-US">
                <a:latin typeface="+mj-lt"/>
              </a:rPr>
              <a:t>If </a:t>
            </a:r>
            <a:r>
              <a:rPr lang="en-US" smtClean="0">
                <a:latin typeface="+mj-lt"/>
              </a:rPr>
              <a:t>students </a:t>
            </a:r>
            <a:r>
              <a:rPr lang="en-US" dirty="0">
                <a:latin typeface="+mj-lt"/>
              </a:rPr>
              <a:t>feel they have rights and they have duties, if this is being taught and practiced at universities, if they are free to found clubs and practice in community service work or do service learning at universities, if universities become a place for new ideas that help like knowledge creation, rather than a knowledge consumption. The universities are a place where all this can happen. </a:t>
            </a:r>
          </a:p>
          <a:p>
            <a:endParaRPr lang="en-US" dirty="0" smtClean="0"/>
          </a:p>
          <a:p>
            <a:endParaRPr lang="en-US" dirty="0">
              <a:latin typeface="+mj-lt"/>
            </a:endParaRPr>
          </a:p>
          <a:p>
            <a:endParaRPr lang="en-US" dirty="0">
              <a:latin typeface="+mj-lt"/>
            </a:endParaRPr>
          </a:p>
        </p:txBody>
      </p:sp>
    </p:spTree>
    <p:extLst>
      <p:ext uri="{BB962C8B-B14F-4D97-AF65-F5344CB8AC3E}">
        <p14:creationId xmlns:p14="http://schemas.microsoft.com/office/powerpoint/2010/main" val="2748533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344228"/>
          </a:xfrm>
        </p:spPr>
        <p:txBody>
          <a:bodyPr>
            <a:normAutofit fontScale="90000"/>
          </a:bodyPr>
          <a:lstStyle/>
          <a:p>
            <a:r>
              <a:rPr lang="en-US" b="1" dirty="0"/>
              <a:t>Pedagogies, Programs and Policies for University CE </a:t>
            </a:r>
            <a:br>
              <a:rPr lang="en-US" b="1" dirty="0"/>
            </a:br>
            <a:endParaRPr lang="en-US" dirty="0"/>
          </a:p>
        </p:txBody>
      </p:sp>
      <p:sp>
        <p:nvSpPr>
          <p:cNvPr id="3" name="Content Placeholder 2"/>
          <p:cNvSpPr>
            <a:spLocks noGrp="1"/>
          </p:cNvSpPr>
          <p:nvPr>
            <p:ph idx="1"/>
          </p:nvPr>
        </p:nvSpPr>
        <p:spPr/>
        <p:txBody>
          <a:bodyPr/>
          <a:lstStyle/>
          <a:p>
            <a:r>
              <a:rPr lang="en-US" b="1" dirty="0" smtClean="0"/>
              <a:t>Faculty Development</a:t>
            </a:r>
          </a:p>
          <a:p>
            <a:r>
              <a:rPr lang="en-US" b="1" dirty="0" smtClean="0"/>
              <a:t>Student Development</a:t>
            </a:r>
          </a:p>
          <a:p>
            <a:r>
              <a:rPr lang="en-US" b="1" dirty="0" smtClean="0"/>
              <a:t>Civic engagement and community service learning</a:t>
            </a:r>
          </a:p>
          <a:p>
            <a:r>
              <a:rPr lang="en-US" b="1" dirty="0" smtClean="0"/>
              <a:t>International opportunities </a:t>
            </a:r>
            <a:endParaRPr lang="en-US" b="1" dirty="0"/>
          </a:p>
        </p:txBody>
      </p:sp>
    </p:spTree>
    <p:extLst>
      <p:ext uri="{BB962C8B-B14F-4D97-AF65-F5344CB8AC3E}">
        <p14:creationId xmlns:p14="http://schemas.microsoft.com/office/powerpoint/2010/main" val="154569276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Student development </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latin typeface="+mj-lt"/>
              </a:rPr>
              <a:t>P</a:t>
            </a:r>
            <a:r>
              <a:rPr lang="en-US" b="1" dirty="0" smtClean="0">
                <a:latin typeface="+mj-lt"/>
              </a:rPr>
              <a:t>roviding </a:t>
            </a:r>
            <a:r>
              <a:rPr lang="en-US" b="1" dirty="0">
                <a:latin typeface="+mj-lt"/>
              </a:rPr>
              <a:t>spaces for student empowerment, </a:t>
            </a:r>
            <a:r>
              <a:rPr lang="en-US" b="1" dirty="0" smtClean="0">
                <a:latin typeface="+mj-lt"/>
              </a:rPr>
              <a:t>access </a:t>
            </a:r>
            <a:r>
              <a:rPr lang="en-US" b="1" dirty="0">
                <a:latin typeface="+mj-lt"/>
              </a:rPr>
              <a:t>to and quality of student-led </a:t>
            </a:r>
            <a:r>
              <a:rPr lang="en-US" b="1" dirty="0" smtClean="0">
                <a:latin typeface="+mj-lt"/>
              </a:rPr>
              <a:t>organizations and clubs, and various training opportunities  </a:t>
            </a:r>
          </a:p>
          <a:p>
            <a:r>
              <a:rPr lang="en-US" b="1" dirty="0" smtClean="0">
                <a:latin typeface="+mj-lt"/>
              </a:rPr>
              <a:t>SF: </a:t>
            </a:r>
            <a:r>
              <a:rPr lang="en-US" dirty="0" smtClean="0">
                <a:latin typeface="+mj-lt"/>
              </a:rPr>
              <a:t>“have policies where student can express their opinions. Whether its protest, art, politics</a:t>
            </a:r>
            <a:r>
              <a:rPr lang="is-IS" dirty="0" smtClean="0">
                <a:latin typeface="+mj-lt"/>
              </a:rPr>
              <a:t>… it should be allowed.”</a:t>
            </a:r>
          </a:p>
          <a:p>
            <a:r>
              <a:rPr lang="is-IS" b="1" dirty="0" smtClean="0">
                <a:latin typeface="+mj-lt"/>
              </a:rPr>
              <a:t>IA: “</a:t>
            </a:r>
            <a:r>
              <a:rPr lang="en-US" dirty="0" smtClean="0">
                <a:latin typeface="+mj-lt"/>
              </a:rPr>
              <a:t>Citizenship </a:t>
            </a:r>
            <a:r>
              <a:rPr lang="en-US" dirty="0">
                <a:latin typeface="+mj-lt"/>
              </a:rPr>
              <a:t>education must be about encouraging critical thinking, actually listening to the students, </a:t>
            </a:r>
            <a:r>
              <a:rPr lang="en-US" b="1" dirty="0">
                <a:latin typeface="+mj-lt"/>
              </a:rPr>
              <a:t>involving students in the decision process.</a:t>
            </a:r>
            <a:r>
              <a:rPr lang="en-US" dirty="0">
                <a:latin typeface="+mj-lt"/>
              </a:rPr>
              <a:t> Students are not involved. Everything is done up there, and we have to follow blindly. So I want students to be actively involved and they should have </a:t>
            </a:r>
            <a:r>
              <a:rPr lang="en-US" b="1" dirty="0">
                <a:latin typeface="+mj-lt"/>
              </a:rPr>
              <a:t>a say in what they study, how they study it, and the policies that you are asking me to </a:t>
            </a:r>
            <a:r>
              <a:rPr lang="en-US" b="1" dirty="0" smtClean="0">
                <a:latin typeface="+mj-lt"/>
              </a:rPr>
              <a:t>follow</a:t>
            </a:r>
            <a:r>
              <a:rPr lang="is-IS" dirty="0" smtClean="0">
                <a:latin typeface="+mj-lt"/>
              </a:rPr>
              <a:t>….</a:t>
            </a:r>
            <a:r>
              <a:rPr lang="en-US" dirty="0" smtClean="0">
                <a:latin typeface="+mj-lt"/>
              </a:rPr>
              <a:t>Students </a:t>
            </a:r>
            <a:r>
              <a:rPr lang="en-US" dirty="0">
                <a:latin typeface="+mj-lt"/>
              </a:rPr>
              <a:t>should be involved in the decision making process not just at the universities, but at the national level. </a:t>
            </a:r>
            <a:r>
              <a:rPr lang="en-US" dirty="0" smtClean="0">
                <a:latin typeface="+mj-lt"/>
              </a:rPr>
              <a:t>I </a:t>
            </a:r>
            <a:r>
              <a:rPr lang="en-US" dirty="0">
                <a:latin typeface="+mj-lt"/>
              </a:rPr>
              <a:t>want higher education to ready students to actually have a voice</a:t>
            </a:r>
            <a:r>
              <a:rPr lang="en-US" dirty="0" smtClean="0">
                <a:latin typeface="+mj-lt"/>
              </a:rPr>
              <a:t>.” </a:t>
            </a:r>
            <a:endParaRPr lang="is-IS" dirty="0" smtClean="0">
              <a:latin typeface="+mj-lt"/>
            </a:endParaRPr>
          </a:p>
          <a:p>
            <a:endParaRPr lang="is-IS" dirty="0" smtClean="0"/>
          </a:p>
          <a:p>
            <a:endParaRPr lang="en-US" dirty="0"/>
          </a:p>
        </p:txBody>
      </p:sp>
    </p:spTree>
    <p:extLst>
      <p:ext uri="{BB962C8B-B14F-4D97-AF65-F5344CB8AC3E}">
        <p14:creationId xmlns:p14="http://schemas.microsoft.com/office/powerpoint/2010/main" val="168633046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Toward universities for ‘Bread, Freedom and Social Justice’ </a:t>
            </a:r>
            <a:endParaRPr lang="en-US" b="1" dirty="0"/>
          </a:p>
        </p:txBody>
      </p:sp>
      <p:sp>
        <p:nvSpPr>
          <p:cNvPr id="3" name="Content Placeholder 2"/>
          <p:cNvSpPr>
            <a:spLocks noGrp="1"/>
          </p:cNvSpPr>
          <p:nvPr>
            <p:ph idx="1"/>
          </p:nvPr>
        </p:nvSpPr>
        <p:spPr>
          <a:xfrm>
            <a:off x="426128" y="1752600"/>
            <a:ext cx="8260672" cy="4731479"/>
          </a:xfrm>
        </p:spPr>
        <p:txBody>
          <a:bodyPr>
            <a:normAutofit/>
          </a:bodyPr>
          <a:lstStyle/>
          <a:p>
            <a:r>
              <a:rPr lang="en-US" b="1" dirty="0" smtClean="0">
                <a:latin typeface="+mj-lt"/>
              </a:rPr>
              <a:t>Political and moral will for change</a:t>
            </a:r>
          </a:p>
          <a:p>
            <a:r>
              <a:rPr lang="en-US" b="1" u="sng" dirty="0" smtClean="0">
                <a:latin typeface="+mj-lt"/>
              </a:rPr>
              <a:t>Sustainable models of active CE</a:t>
            </a:r>
          </a:p>
          <a:p>
            <a:pPr marL="571500" indent="-457200">
              <a:buAutoNum type="arabicPeriod"/>
            </a:pPr>
            <a:r>
              <a:rPr lang="en-US" b="1" dirty="0" smtClean="0">
                <a:latin typeface="+mj-lt"/>
              </a:rPr>
              <a:t>Comprehensive and holistic implementation </a:t>
            </a:r>
          </a:p>
          <a:p>
            <a:pPr marL="114300" indent="0">
              <a:buNone/>
            </a:pPr>
            <a:r>
              <a:rPr lang="en-US" dirty="0" smtClean="0">
                <a:latin typeface="+mj-lt"/>
              </a:rPr>
              <a:t>“For </a:t>
            </a:r>
            <a:r>
              <a:rPr lang="en-US" dirty="0">
                <a:latin typeface="+mj-lt"/>
              </a:rPr>
              <a:t>citizenship education, the culture of the whole university needs to be included in this </a:t>
            </a:r>
            <a:r>
              <a:rPr lang="en-US" dirty="0" smtClean="0">
                <a:latin typeface="+mj-lt"/>
              </a:rPr>
              <a:t>change” (IA)</a:t>
            </a:r>
          </a:p>
          <a:p>
            <a:pPr marL="571500" indent="-457200">
              <a:buFont typeface="+mj-lt"/>
              <a:buAutoNum type="arabicPeriod" startAt="2"/>
            </a:pPr>
            <a:r>
              <a:rPr lang="en-US" b="1" dirty="0" smtClean="0">
                <a:latin typeface="+mj-lt"/>
              </a:rPr>
              <a:t>Social </a:t>
            </a:r>
            <a:r>
              <a:rPr lang="en-US" b="1" dirty="0">
                <a:latin typeface="+mj-lt"/>
              </a:rPr>
              <a:t>and political change connected to the broader Egyptian </a:t>
            </a:r>
            <a:r>
              <a:rPr lang="en-US" b="1" dirty="0" smtClean="0">
                <a:latin typeface="+mj-lt"/>
              </a:rPr>
              <a:t>society </a:t>
            </a:r>
          </a:p>
          <a:p>
            <a:pPr marL="114300" indent="0">
              <a:buNone/>
            </a:pPr>
            <a:r>
              <a:rPr lang="en-US" dirty="0" smtClean="0">
                <a:latin typeface="+mj-lt"/>
              </a:rPr>
              <a:t>“You </a:t>
            </a:r>
            <a:r>
              <a:rPr lang="en-US" dirty="0">
                <a:latin typeface="+mj-lt"/>
              </a:rPr>
              <a:t>can’t find a solution for the universities, without finding a solution for the whole system and the whole community actually. We should have hope and have a project for our whole country</a:t>
            </a:r>
            <a:r>
              <a:rPr lang="en-US" dirty="0" smtClean="0">
                <a:latin typeface="+mj-lt"/>
              </a:rPr>
              <a:t>.</a:t>
            </a:r>
            <a:r>
              <a:rPr lang="en-US" dirty="0" smtClean="0"/>
              <a:t>”   (IK) </a:t>
            </a:r>
            <a:endParaRPr lang="en-US" dirty="0"/>
          </a:p>
          <a:p>
            <a:pPr marL="114300" indent="0">
              <a:buNone/>
            </a:pPr>
            <a:endParaRPr lang="en-US" b="1" dirty="0">
              <a:latin typeface="+mj-lt"/>
            </a:endParaRPr>
          </a:p>
          <a:p>
            <a:pPr marL="114300" indent="0">
              <a:buNone/>
            </a:pPr>
            <a:endParaRPr lang="en-US" dirty="0"/>
          </a:p>
        </p:txBody>
      </p:sp>
    </p:spTree>
    <p:extLst>
      <p:ext uri="{BB962C8B-B14F-4D97-AF65-F5344CB8AC3E}">
        <p14:creationId xmlns:p14="http://schemas.microsoft.com/office/powerpoint/2010/main" val="101689556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marL="114300" indent="0">
              <a:buNone/>
            </a:pPr>
            <a:r>
              <a:rPr lang="en-US" dirty="0" smtClean="0">
                <a:solidFill>
                  <a:schemeClr val="tx1"/>
                </a:solidFill>
                <a:latin typeface="+mj-lt"/>
              </a:rPr>
              <a:t>Can </a:t>
            </a:r>
            <a:r>
              <a:rPr lang="en-US" dirty="0">
                <a:solidFill>
                  <a:schemeClr val="tx1"/>
                </a:solidFill>
                <a:latin typeface="+mj-lt"/>
              </a:rPr>
              <a:t>active university citizenship education truly be realized and exist within an authoritarian </a:t>
            </a:r>
            <a:r>
              <a:rPr lang="en-US" dirty="0" smtClean="0">
                <a:solidFill>
                  <a:schemeClr val="tx1"/>
                </a:solidFill>
                <a:latin typeface="+mj-lt"/>
              </a:rPr>
              <a:t>structures? </a:t>
            </a:r>
          </a:p>
          <a:p>
            <a:pPr marL="114300" indent="0">
              <a:buNone/>
            </a:pPr>
            <a:r>
              <a:rPr lang="en-US" b="1" dirty="0" smtClean="0">
                <a:latin typeface="+mj-lt"/>
              </a:rPr>
              <a:t>*Failure to address challenges: </a:t>
            </a:r>
          </a:p>
          <a:p>
            <a:pPr marL="114300" indent="0">
              <a:buNone/>
            </a:pPr>
            <a:r>
              <a:rPr lang="en-US" dirty="0" smtClean="0">
                <a:latin typeface="+mj-lt"/>
              </a:rPr>
              <a:t>--</a:t>
            </a:r>
            <a:r>
              <a:rPr lang="en-US" dirty="0">
                <a:latin typeface="+mj-lt"/>
              </a:rPr>
              <a:t>pushing student movements underground towards increasingly radical ideologies and violent tactics that can amplify instability and drastically hinder the overall safety and quality of education </a:t>
            </a:r>
            <a:endParaRPr lang="en-US" dirty="0" smtClean="0">
              <a:latin typeface="+mj-lt"/>
            </a:endParaRPr>
          </a:p>
          <a:p>
            <a:pPr marL="114300" indent="0">
              <a:buNone/>
            </a:pPr>
            <a:r>
              <a:rPr lang="en-US" dirty="0" smtClean="0">
                <a:latin typeface="+mj-lt"/>
              </a:rPr>
              <a:t>---apathetic</a:t>
            </a:r>
            <a:r>
              <a:rPr lang="en-US" dirty="0">
                <a:latin typeface="+mj-lt"/>
              </a:rPr>
              <a:t>, passive, and uncritical student-citizenry plagued with ambitions of leaving Egypt and apprehensive about bettering the Egyptian society </a:t>
            </a:r>
          </a:p>
        </p:txBody>
      </p:sp>
    </p:spTree>
    <p:extLst>
      <p:ext uri="{BB962C8B-B14F-4D97-AF65-F5344CB8AC3E}">
        <p14:creationId xmlns:p14="http://schemas.microsoft.com/office/powerpoint/2010/main" val="4463907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0889" y="1336924"/>
            <a:ext cx="8037029" cy="2862322"/>
          </a:xfrm>
          <a:prstGeom prst="rect">
            <a:avLst/>
          </a:prstGeom>
          <a:noFill/>
        </p:spPr>
        <p:txBody>
          <a:bodyPr wrap="square" rtlCol="0">
            <a:spAutoFit/>
          </a:bodyPr>
          <a:lstStyle/>
          <a:p>
            <a:pPr algn="ctr"/>
            <a:r>
              <a:rPr lang="en-US" sz="3600" b="1" dirty="0" smtClean="0">
                <a:latin typeface="+mj-lt"/>
              </a:rPr>
              <a:t>THANK YOU!</a:t>
            </a:r>
          </a:p>
          <a:p>
            <a:pPr algn="ctr"/>
            <a:endParaRPr lang="en-US" sz="3600" b="1" dirty="0">
              <a:latin typeface="+mj-lt"/>
            </a:endParaRPr>
          </a:p>
          <a:p>
            <a:pPr algn="ctr"/>
            <a:endParaRPr lang="en-US" sz="3600" b="1" dirty="0" smtClean="0">
              <a:latin typeface="+mj-lt"/>
            </a:endParaRPr>
          </a:p>
          <a:p>
            <a:pPr algn="ctr"/>
            <a:r>
              <a:rPr lang="en-US" sz="3600" b="1" dirty="0" smtClean="0">
                <a:solidFill>
                  <a:schemeClr val="accent1"/>
                </a:solidFill>
                <a:latin typeface="+mj-lt"/>
              </a:rPr>
              <a:t>jndorio@g.ucla.edu</a:t>
            </a:r>
          </a:p>
          <a:p>
            <a:pPr algn="ctr"/>
            <a:r>
              <a:rPr lang="en-US" sz="3600" b="1" dirty="0" smtClean="0">
                <a:solidFill>
                  <a:schemeClr val="accent1"/>
                </a:solidFill>
                <a:latin typeface="+mj-lt"/>
              </a:rPr>
              <a:t> </a:t>
            </a:r>
            <a:endParaRPr lang="en-US" sz="3600" b="1" dirty="0">
              <a:solidFill>
                <a:schemeClr val="accent1"/>
              </a:solidFill>
              <a:latin typeface="+mj-lt"/>
            </a:endParaRPr>
          </a:p>
        </p:txBody>
      </p:sp>
    </p:spTree>
    <p:extLst>
      <p:ext uri="{BB962C8B-B14F-4D97-AF65-F5344CB8AC3E}">
        <p14:creationId xmlns:p14="http://schemas.microsoft.com/office/powerpoint/2010/main" val="3020603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Impacts of the Revolution</a:t>
            </a:r>
            <a:endParaRPr lang="en-US" b="1" dirty="0"/>
          </a:p>
        </p:txBody>
      </p:sp>
      <p:sp>
        <p:nvSpPr>
          <p:cNvPr id="8" name="Content Placeholder 7"/>
          <p:cNvSpPr>
            <a:spLocks noGrp="1"/>
          </p:cNvSpPr>
          <p:nvPr>
            <p:ph sz="half" idx="1"/>
          </p:nvPr>
        </p:nvSpPr>
        <p:spPr>
          <a:xfrm>
            <a:off x="4788613" y="1719071"/>
            <a:ext cx="4253077" cy="4948751"/>
          </a:xfrm>
        </p:spPr>
        <p:txBody>
          <a:bodyPr>
            <a:normAutofit fontScale="92500"/>
          </a:bodyPr>
          <a:lstStyle/>
          <a:p>
            <a:pPr marL="114300" indent="0">
              <a:buNone/>
            </a:pPr>
            <a:r>
              <a:rPr lang="en-US" dirty="0"/>
              <a:t>In light of the Arab uprisings, students need to learn</a:t>
            </a:r>
            <a:r>
              <a:rPr lang="en-US" b="1" dirty="0"/>
              <a:t> “ what is means to be citizens who learn how to think, seek and produce knowledge, question, and innovated rather than be subjects of the state who are taught to think and how to behave” </a:t>
            </a:r>
            <a:r>
              <a:rPr lang="en-US" dirty="0"/>
              <a:t>(</a:t>
            </a:r>
            <a:r>
              <a:rPr lang="en-US" dirty="0" err="1"/>
              <a:t>Faour</a:t>
            </a:r>
            <a:r>
              <a:rPr lang="en-US" dirty="0"/>
              <a:t> and </a:t>
            </a:r>
            <a:r>
              <a:rPr lang="en-US" dirty="0" err="1"/>
              <a:t>Muasher</a:t>
            </a:r>
            <a:r>
              <a:rPr lang="en-US" dirty="0"/>
              <a:t>, 2011, p.1)</a:t>
            </a:r>
            <a:r>
              <a:rPr lang="en-US" b="1" dirty="0"/>
              <a:t> </a:t>
            </a:r>
          </a:p>
          <a:p>
            <a:pPr marL="114300" indent="0">
              <a:buNone/>
            </a:pPr>
            <a:endParaRPr lang="en-US" dirty="0"/>
          </a:p>
        </p:txBody>
      </p:sp>
      <p:sp>
        <p:nvSpPr>
          <p:cNvPr id="9" name="Content Placeholder 8"/>
          <p:cNvSpPr>
            <a:spLocks noGrp="1"/>
          </p:cNvSpPr>
          <p:nvPr>
            <p:ph sz="half" idx="2"/>
          </p:nvPr>
        </p:nvSpPr>
        <p:spPr>
          <a:xfrm>
            <a:off x="609600" y="1719071"/>
            <a:ext cx="4038600" cy="4407408"/>
          </a:xfrm>
        </p:spPr>
        <p:txBody>
          <a:bodyPr>
            <a:normAutofit fontScale="92500"/>
          </a:bodyPr>
          <a:lstStyle/>
          <a:p>
            <a:pPr marL="114300" indent="0">
              <a:buNone/>
            </a:pPr>
            <a:r>
              <a:rPr lang="en-US" b="1" dirty="0">
                <a:cs typeface="Times New Roman"/>
              </a:rPr>
              <a:t>“</a:t>
            </a:r>
            <a:r>
              <a:rPr lang="en-US" i="1" dirty="0">
                <a:cs typeface="Times New Roman"/>
              </a:rPr>
              <a:t>A revolution is not just a political act, it is a</a:t>
            </a:r>
            <a:r>
              <a:rPr lang="en-US" b="1" i="1" dirty="0">
                <a:cs typeface="Times New Roman"/>
              </a:rPr>
              <a:t> major humanitarian evolution. People are one thing before a revolution and another after they take to the streets and protest; </a:t>
            </a:r>
            <a:r>
              <a:rPr lang="en-US" i="1" dirty="0">
                <a:cs typeface="Times New Roman"/>
              </a:rPr>
              <a:t>it is always this way</a:t>
            </a:r>
            <a:r>
              <a:rPr lang="en-US" b="1" i="1" dirty="0">
                <a:cs typeface="Times New Roman"/>
              </a:rPr>
              <a:t>.</a:t>
            </a:r>
            <a:r>
              <a:rPr lang="en-US" b="1" dirty="0">
                <a:cs typeface="Times New Roman"/>
              </a:rPr>
              <a:t>” </a:t>
            </a:r>
          </a:p>
          <a:p>
            <a:r>
              <a:rPr lang="en-US" dirty="0" err="1">
                <a:cs typeface="Times New Roman"/>
              </a:rPr>
              <a:t>Alaa</a:t>
            </a:r>
            <a:r>
              <a:rPr lang="en-US" dirty="0">
                <a:cs typeface="Times New Roman"/>
              </a:rPr>
              <a:t> Al </a:t>
            </a:r>
            <a:r>
              <a:rPr lang="en-US" dirty="0" err="1">
                <a:cs typeface="Times New Roman"/>
              </a:rPr>
              <a:t>Aswany</a:t>
            </a:r>
            <a:r>
              <a:rPr lang="en-US" dirty="0">
                <a:cs typeface="Times New Roman"/>
              </a:rPr>
              <a:t> </a:t>
            </a:r>
          </a:p>
          <a:p>
            <a:endParaRPr lang="en-US" dirty="0"/>
          </a:p>
        </p:txBody>
      </p:sp>
    </p:spTree>
    <p:extLst>
      <p:ext uri="{BB962C8B-B14F-4D97-AF65-F5344CB8AC3E}">
        <p14:creationId xmlns:p14="http://schemas.microsoft.com/office/powerpoint/2010/main" val="5139910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76216" y="1752600"/>
            <a:ext cx="8229600" cy="4373563"/>
          </a:xfrm>
        </p:spPr>
        <p:txBody>
          <a:bodyPr/>
          <a:lstStyle/>
          <a:p>
            <a:pPr marL="114300" indent="0" algn="ctr">
              <a:buNone/>
            </a:pPr>
            <a:r>
              <a:rPr lang="en-US" sz="3600" b="1" dirty="0">
                <a:latin typeface="+mj-lt"/>
              </a:rPr>
              <a:t>H</a:t>
            </a:r>
            <a:r>
              <a:rPr lang="en-US" sz="3600" b="1" dirty="0" smtClean="0">
                <a:latin typeface="+mj-lt"/>
              </a:rPr>
              <a:t>ow </a:t>
            </a:r>
            <a:r>
              <a:rPr lang="en-US" sz="3600" b="1" dirty="0">
                <a:latin typeface="+mj-lt"/>
              </a:rPr>
              <a:t>do university students and educators conceive the current role of the </a:t>
            </a:r>
            <a:r>
              <a:rPr lang="en-US" sz="3600" b="1" dirty="0" smtClean="0">
                <a:latin typeface="+mj-lt"/>
              </a:rPr>
              <a:t>university fostering </a:t>
            </a:r>
            <a:r>
              <a:rPr lang="en-US" sz="3600" b="1" dirty="0">
                <a:latin typeface="+mj-lt"/>
              </a:rPr>
              <a:t>citizenship education?</a:t>
            </a:r>
          </a:p>
          <a:p>
            <a:endParaRPr lang="en-US" dirty="0"/>
          </a:p>
        </p:txBody>
      </p:sp>
    </p:spTree>
    <p:extLst>
      <p:ext uri="{BB962C8B-B14F-4D97-AF65-F5344CB8AC3E}">
        <p14:creationId xmlns:p14="http://schemas.microsoft.com/office/powerpoint/2010/main" val="17882816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a:t>
            </a:r>
            <a:br>
              <a:rPr lang="en-US" b="1" dirty="0" smtClean="0"/>
            </a:br>
            <a:r>
              <a:rPr lang="en-US" b="1" dirty="0" smtClean="0"/>
              <a:t>Citizenship Education (CE)?</a:t>
            </a:r>
            <a:endParaRPr lang="en-US" b="1" dirty="0"/>
          </a:p>
        </p:txBody>
      </p:sp>
      <p:sp>
        <p:nvSpPr>
          <p:cNvPr id="3" name="Content Placeholder 2"/>
          <p:cNvSpPr>
            <a:spLocks noGrp="1"/>
          </p:cNvSpPr>
          <p:nvPr>
            <p:ph idx="1"/>
          </p:nvPr>
        </p:nvSpPr>
        <p:spPr/>
        <p:txBody>
          <a:bodyPr>
            <a:normAutofit lnSpcReduction="10000"/>
          </a:bodyPr>
          <a:lstStyle/>
          <a:p>
            <a:r>
              <a:rPr lang="en-US" dirty="0">
                <a:latin typeface="+mj-lt"/>
              </a:rPr>
              <a:t>D</a:t>
            </a:r>
            <a:r>
              <a:rPr lang="en-US" dirty="0" smtClean="0">
                <a:latin typeface="+mj-lt"/>
              </a:rPr>
              <a:t>imensions of learning: Civic Skills, Values, Knowledge </a:t>
            </a:r>
            <a:r>
              <a:rPr lang="en-US" dirty="0">
                <a:latin typeface="+mj-lt"/>
                <a:cs typeface="Times New Roman"/>
              </a:rPr>
              <a:t>(</a:t>
            </a:r>
            <a:r>
              <a:rPr lang="en-US" dirty="0" err="1">
                <a:latin typeface="+mj-lt"/>
                <a:cs typeface="Times New Roman"/>
              </a:rPr>
              <a:t>Hillygus</a:t>
            </a:r>
            <a:r>
              <a:rPr lang="en-US" dirty="0">
                <a:latin typeface="+mj-lt"/>
                <a:cs typeface="Times New Roman"/>
              </a:rPr>
              <a:t>, 2005; Schulz </a:t>
            </a:r>
            <a:r>
              <a:rPr lang="en-US" i="1" dirty="0">
                <a:latin typeface="+mj-lt"/>
                <a:cs typeface="Times New Roman"/>
              </a:rPr>
              <a:t>et. al.</a:t>
            </a:r>
            <a:r>
              <a:rPr lang="en-US" dirty="0">
                <a:latin typeface="+mj-lt"/>
                <a:cs typeface="Times New Roman"/>
              </a:rPr>
              <a:t>, 2010; </a:t>
            </a:r>
            <a:r>
              <a:rPr lang="en-US" dirty="0" err="1">
                <a:latin typeface="+mj-lt"/>
                <a:cs typeface="Times New Roman"/>
              </a:rPr>
              <a:t>Torney-Purta</a:t>
            </a:r>
            <a:r>
              <a:rPr lang="en-US" dirty="0">
                <a:latin typeface="+mj-lt"/>
                <a:cs typeface="Times New Roman"/>
              </a:rPr>
              <a:t>, 2002)</a:t>
            </a:r>
            <a:r>
              <a:rPr lang="en-US" dirty="0" smtClean="0">
                <a:latin typeface="+mj-lt"/>
                <a:cs typeface="Times New Roman"/>
              </a:rPr>
              <a:t>.</a:t>
            </a:r>
          </a:p>
          <a:p>
            <a:endParaRPr lang="en-US" dirty="0" smtClean="0">
              <a:latin typeface="+mj-lt"/>
              <a:cs typeface="Times New Roman"/>
            </a:endParaRPr>
          </a:p>
          <a:p>
            <a:r>
              <a:rPr lang="en-US" dirty="0" smtClean="0">
                <a:latin typeface="+mj-lt"/>
                <a:cs typeface="Times New Roman"/>
              </a:rPr>
              <a:t>Critiques: Rationality of CE to develop submissive citizenry  </a:t>
            </a:r>
            <a:endParaRPr lang="en-US" dirty="0" smtClean="0">
              <a:latin typeface="+mj-lt"/>
            </a:endParaRPr>
          </a:p>
          <a:p>
            <a:r>
              <a:rPr lang="en-US" dirty="0" smtClean="0">
                <a:latin typeface="+mj-lt"/>
              </a:rPr>
              <a:t>CE </a:t>
            </a:r>
            <a:r>
              <a:rPr lang="en-US" b="1" dirty="0" smtClean="0">
                <a:latin typeface="+mj-lt"/>
              </a:rPr>
              <a:t>supporting, legitimizing and reproducing power structures </a:t>
            </a:r>
            <a:r>
              <a:rPr lang="en-US" dirty="0" smtClean="0">
                <a:latin typeface="+mj-lt"/>
              </a:rPr>
              <a:t>V.  </a:t>
            </a:r>
          </a:p>
          <a:p>
            <a:pPr marL="114300" indent="0">
              <a:buNone/>
            </a:pPr>
            <a:r>
              <a:rPr lang="en-US" dirty="0" smtClean="0">
                <a:latin typeface="+mj-lt"/>
              </a:rPr>
              <a:t>CE </a:t>
            </a:r>
            <a:r>
              <a:rPr lang="en-US" b="1" dirty="0">
                <a:latin typeface="+mj-lt"/>
              </a:rPr>
              <a:t>critiques existing structures, fostering increased empowerment, agency &amp; participation. </a:t>
            </a:r>
            <a:endParaRPr lang="en-US" b="1" dirty="0" smtClean="0">
              <a:latin typeface="+mj-lt"/>
            </a:endParaRPr>
          </a:p>
          <a:p>
            <a:r>
              <a:rPr lang="en-US" dirty="0">
                <a:latin typeface="+mj-lt"/>
              </a:rPr>
              <a:t>Legal, Minimal, active and transformative (Banks, 2008); Transformative rationality for CE (Giroux, 1980)</a:t>
            </a:r>
          </a:p>
          <a:p>
            <a:endParaRPr lang="en-US" b="1" dirty="0">
              <a:latin typeface="+mj-lt"/>
            </a:endParaRPr>
          </a:p>
          <a:p>
            <a:endParaRPr lang="en-US" dirty="0" smtClean="0"/>
          </a:p>
          <a:p>
            <a:endParaRPr lang="en-US" dirty="0" smtClean="0"/>
          </a:p>
          <a:p>
            <a:pPr marL="114300" indent="0">
              <a:buNone/>
            </a:pPr>
            <a:endParaRPr lang="en-US" dirty="0"/>
          </a:p>
        </p:txBody>
      </p:sp>
    </p:spTree>
    <p:extLst>
      <p:ext uri="{BB962C8B-B14F-4D97-AF65-F5344CB8AC3E}">
        <p14:creationId xmlns:p14="http://schemas.microsoft.com/office/powerpoint/2010/main" val="30932285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a:cs typeface="Times New Roman"/>
              </a:rPr>
              <a:t>Critical Pedagogy and Citizenship Education </a:t>
            </a:r>
            <a:endParaRPr lang="en-US" b="1" dirty="0">
              <a:latin typeface="Times New Roman"/>
              <a:cs typeface="Times New Roman"/>
            </a:endParaRPr>
          </a:p>
        </p:txBody>
      </p:sp>
      <p:sp>
        <p:nvSpPr>
          <p:cNvPr id="3" name="Content Placeholder 2"/>
          <p:cNvSpPr>
            <a:spLocks noGrp="1"/>
          </p:cNvSpPr>
          <p:nvPr>
            <p:ph idx="1"/>
          </p:nvPr>
        </p:nvSpPr>
        <p:spPr>
          <a:xfrm>
            <a:off x="235215" y="1752600"/>
            <a:ext cx="8787645" cy="4982152"/>
          </a:xfrm>
        </p:spPr>
        <p:txBody>
          <a:bodyPr>
            <a:normAutofit fontScale="92500"/>
          </a:bodyPr>
          <a:lstStyle/>
          <a:p>
            <a:r>
              <a:rPr lang="en-US" b="1" dirty="0" smtClean="0">
                <a:latin typeface="+mj-lt"/>
                <a:cs typeface="Times New Roman"/>
              </a:rPr>
              <a:t>Radically democratic &amp; subversive form of CE</a:t>
            </a:r>
          </a:p>
          <a:p>
            <a:r>
              <a:rPr lang="en-US" b="1" dirty="0">
                <a:latin typeface="+mj-lt"/>
                <a:cs typeface="Times New Roman"/>
              </a:rPr>
              <a:t>No fixed or homogeneous principles/practices </a:t>
            </a:r>
            <a:r>
              <a:rPr lang="en-US" b="1" dirty="0" smtClean="0">
                <a:latin typeface="+mj-lt"/>
                <a:cs typeface="Times New Roman"/>
              </a:rPr>
              <a:t> </a:t>
            </a:r>
          </a:p>
          <a:p>
            <a:r>
              <a:rPr lang="en-US" b="1" dirty="0" smtClean="0">
                <a:latin typeface="+mj-lt"/>
                <a:cs typeface="Times New Roman"/>
              </a:rPr>
              <a:t>Process of critical questioning, imagining &amp; intervention</a:t>
            </a:r>
          </a:p>
          <a:p>
            <a:r>
              <a:rPr lang="en-US" b="1" dirty="0" smtClean="0">
                <a:latin typeface="+mj-lt"/>
                <a:cs typeface="Times New Roman"/>
              </a:rPr>
              <a:t>Rejection of neutrality of learning </a:t>
            </a:r>
          </a:p>
          <a:p>
            <a:r>
              <a:rPr lang="en-US" b="1" dirty="0" smtClean="0">
                <a:latin typeface="+mj-lt"/>
                <a:cs typeface="Times New Roman"/>
              </a:rPr>
              <a:t>Focus on the political and power; question existing structures</a:t>
            </a:r>
          </a:p>
          <a:p>
            <a:r>
              <a:rPr lang="en-US" b="1" dirty="0" smtClean="0">
                <a:latin typeface="+mj-lt"/>
                <a:cs typeface="Times New Roman"/>
              </a:rPr>
              <a:t>Critical reflexivity=Learning with everyday life</a:t>
            </a:r>
          </a:p>
          <a:p>
            <a:r>
              <a:rPr lang="en-US" b="1" dirty="0" smtClean="0">
                <a:latin typeface="+mj-lt"/>
                <a:cs typeface="Times New Roman"/>
              </a:rPr>
              <a:t>Learning with/for social change </a:t>
            </a:r>
          </a:p>
          <a:p>
            <a:r>
              <a:rPr lang="en-US" b="1" dirty="0" smtClean="0">
                <a:latin typeface="+mj-lt"/>
                <a:cs typeface="Times New Roman"/>
              </a:rPr>
              <a:t>Contextually defined; culturally relevant </a:t>
            </a:r>
          </a:p>
          <a:p>
            <a:r>
              <a:rPr lang="en-US" b="1" dirty="0">
                <a:latin typeface="+mj-lt"/>
                <a:cs typeface="Times New Roman"/>
              </a:rPr>
              <a:t>E</a:t>
            </a:r>
            <a:r>
              <a:rPr lang="en-US" b="1" dirty="0" smtClean="0">
                <a:latin typeface="+mj-lt"/>
                <a:cs typeface="Times New Roman"/>
              </a:rPr>
              <a:t>mpowering way of thinking and acting</a:t>
            </a:r>
          </a:p>
          <a:p>
            <a:r>
              <a:rPr lang="en-US" b="1" dirty="0" smtClean="0">
                <a:latin typeface="+mj-lt"/>
                <a:cs typeface="Times New Roman"/>
              </a:rPr>
              <a:t>Construct new locations for people to be more they are now</a:t>
            </a:r>
          </a:p>
          <a:p>
            <a:r>
              <a:rPr lang="en-US" b="1" dirty="0" smtClean="0">
                <a:latin typeface="+mj-lt"/>
                <a:cs typeface="Times New Roman"/>
              </a:rPr>
              <a:t>Transforming subordination and oppression </a:t>
            </a:r>
          </a:p>
          <a:p>
            <a:r>
              <a:rPr lang="en-US" b="1" dirty="0" smtClean="0">
                <a:latin typeface="+mj-lt"/>
                <a:cs typeface="Times New Roman"/>
              </a:rPr>
              <a:t>Overall goal: to </a:t>
            </a:r>
            <a:r>
              <a:rPr lang="en-US" b="1" dirty="0">
                <a:latin typeface="+mj-lt"/>
                <a:cs typeface="Times New Roman"/>
              </a:rPr>
              <a:t>illuminate the critical consciousness in learners </a:t>
            </a:r>
          </a:p>
          <a:p>
            <a:endParaRPr lang="en-US" b="1" dirty="0" smtClean="0">
              <a:latin typeface="Times New Roman"/>
              <a:cs typeface="Times New Roman"/>
            </a:endParaRPr>
          </a:p>
          <a:p>
            <a:endParaRPr lang="en-US" dirty="0"/>
          </a:p>
        </p:txBody>
      </p:sp>
    </p:spTree>
    <p:extLst>
      <p:ext uri="{BB962C8B-B14F-4D97-AF65-F5344CB8AC3E}">
        <p14:creationId xmlns:p14="http://schemas.microsoft.com/office/powerpoint/2010/main" val="15733002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Problematizing </a:t>
            </a:r>
            <a:br>
              <a:rPr lang="en-US" b="1" dirty="0" smtClean="0"/>
            </a:br>
            <a:r>
              <a:rPr lang="en-US" b="1" dirty="0" smtClean="0"/>
              <a:t>Citizenship Education I </a:t>
            </a:r>
            <a:endParaRPr lang="en-US" b="1" dirty="0"/>
          </a:p>
        </p:txBody>
      </p:sp>
      <p:sp>
        <p:nvSpPr>
          <p:cNvPr id="3" name="Content Placeholder 2"/>
          <p:cNvSpPr>
            <a:spLocks noGrp="1"/>
          </p:cNvSpPr>
          <p:nvPr>
            <p:ph idx="1"/>
          </p:nvPr>
        </p:nvSpPr>
        <p:spPr/>
        <p:txBody>
          <a:bodyPr>
            <a:normAutofit lnSpcReduction="10000"/>
          </a:bodyPr>
          <a:lstStyle/>
          <a:p>
            <a:r>
              <a:rPr lang="en-US" b="1" dirty="0" smtClean="0"/>
              <a:t>CE occurs </a:t>
            </a:r>
            <a:r>
              <a:rPr lang="en-US" b="1" dirty="0"/>
              <a:t>in formal (</a:t>
            </a:r>
            <a:r>
              <a:rPr lang="en-US" b="1" dirty="0" smtClean="0"/>
              <a:t>school/universities)</a:t>
            </a:r>
            <a:r>
              <a:rPr lang="en-US" b="1" dirty="0"/>
              <a:t>, non-formal (community based), and informal (family, media) spaces of education </a:t>
            </a:r>
            <a:endParaRPr lang="en-US" b="1" dirty="0" smtClean="0"/>
          </a:p>
          <a:p>
            <a:endParaRPr lang="en-US" b="1" dirty="0"/>
          </a:p>
          <a:p>
            <a:r>
              <a:rPr lang="en-US" b="1" dirty="0"/>
              <a:t>Students/youth have agency, not empty </a:t>
            </a:r>
            <a:r>
              <a:rPr lang="en-US" b="1" dirty="0" smtClean="0"/>
              <a:t>vessels/object (</a:t>
            </a:r>
            <a:r>
              <a:rPr lang="en-US" b="1" dirty="0" err="1" smtClean="0"/>
              <a:t>Freire</a:t>
            </a:r>
            <a:r>
              <a:rPr lang="en-US" b="1" dirty="0" smtClean="0"/>
              <a:t>, 2007) </a:t>
            </a:r>
            <a:endParaRPr lang="en-US" b="1" dirty="0"/>
          </a:p>
          <a:p>
            <a:endParaRPr lang="en-US" b="1" dirty="0" smtClean="0"/>
          </a:p>
          <a:p>
            <a:r>
              <a:rPr lang="en-US" b="1" dirty="0" smtClean="0"/>
              <a:t>Between </a:t>
            </a:r>
            <a:r>
              <a:rPr lang="en-US" b="1" dirty="0"/>
              <a:t>the values and identities students’ possess and those pedagogies and values promulgated through citizenship education that is fostered by the state. </a:t>
            </a:r>
          </a:p>
          <a:p>
            <a:endParaRPr lang="en-US" dirty="0"/>
          </a:p>
        </p:txBody>
      </p:sp>
    </p:spTree>
    <p:extLst>
      <p:ext uri="{BB962C8B-B14F-4D97-AF65-F5344CB8AC3E}">
        <p14:creationId xmlns:p14="http://schemas.microsoft.com/office/powerpoint/2010/main" val="1039584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Problematizing </a:t>
            </a:r>
            <a:br>
              <a:rPr lang="en-US" b="1" dirty="0" smtClean="0"/>
            </a:br>
            <a:r>
              <a:rPr lang="en-US" b="1" dirty="0" smtClean="0"/>
              <a:t>Citizenship Education II </a:t>
            </a:r>
            <a:endParaRPr lang="en-US" b="1" dirty="0"/>
          </a:p>
        </p:txBody>
      </p:sp>
      <p:sp>
        <p:nvSpPr>
          <p:cNvPr id="3" name="Content Placeholder 2"/>
          <p:cNvSpPr>
            <a:spLocks noGrp="1"/>
          </p:cNvSpPr>
          <p:nvPr>
            <p:ph idx="1"/>
          </p:nvPr>
        </p:nvSpPr>
        <p:spPr/>
        <p:txBody>
          <a:bodyPr>
            <a:normAutofit/>
          </a:bodyPr>
          <a:lstStyle/>
          <a:p>
            <a:r>
              <a:rPr lang="en-US" b="1" dirty="0" smtClean="0">
                <a:latin typeface="+mj-lt"/>
              </a:rPr>
              <a:t>University agents of CE</a:t>
            </a:r>
            <a:r>
              <a:rPr lang="en-US" dirty="0" smtClean="0">
                <a:latin typeface="+mj-lt"/>
              </a:rPr>
              <a:t>: CE not relegated to the classroom, </a:t>
            </a:r>
          </a:p>
          <a:p>
            <a:pPr marL="571500" indent="-457200">
              <a:buFont typeface="+mj-lt"/>
              <a:buAutoNum type="arabicPeriod"/>
            </a:pPr>
            <a:r>
              <a:rPr lang="en-US" dirty="0" smtClean="0">
                <a:latin typeface="+mj-lt"/>
              </a:rPr>
              <a:t>Content/pedagogy </a:t>
            </a:r>
          </a:p>
          <a:p>
            <a:pPr marL="571500" indent="-457200">
              <a:buAutoNum type="arabicPeriod"/>
            </a:pPr>
            <a:r>
              <a:rPr lang="en-US" dirty="0" smtClean="0">
                <a:latin typeface="+mj-lt"/>
              </a:rPr>
              <a:t>Personnel (Professors, instructors, administrators, </a:t>
            </a:r>
            <a:r>
              <a:rPr lang="en-US" dirty="0" err="1" smtClean="0">
                <a:latin typeface="+mj-lt"/>
              </a:rPr>
              <a:t>etc</a:t>
            </a:r>
            <a:r>
              <a:rPr lang="en-US" dirty="0" smtClean="0">
                <a:latin typeface="+mj-lt"/>
              </a:rPr>
              <a:t>)</a:t>
            </a:r>
          </a:p>
          <a:p>
            <a:pPr marL="571500" indent="-457200">
              <a:buFont typeface="Arial" pitchFamily="34" charset="0"/>
              <a:buAutoNum type="arabicPeriod"/>
            </a:pPr>
            <a:r>
              <a:rPr lang="en-US" dirty="0"/>
              <a:t>Extracurricular </a:t>
            </a:r>
            <a:r>
              <a:rPr lang="en-US" dirty="0" smtClean="0"/>
              <a:t>activities</a:t>
            </a:r>
            <a:endParaRPr lang="en-US" dirty="0" smtClean="0">
              <a:latin typeface="+mj-lt"/>
            </a:endParaRPr>
          </a:p>
          <a:p>
            <a:pPr marL="571500" indent="-457200">
              <a:buAutoNum type="arabicPeriod"/>
            </a:pPr>
            <a:r>
              <a:rPr lang="en-US" dirty="0" smtClean="0">
                <a:latin typeface="+mj-lt"/>
              </a:rPr>
              <a:t>Social aspect: peers and colleagues </a:t>
            </a:r>
          </a:p>
          <a:p>
            <a:pPr marL="114300" indent="0">
              <a:buNone/>
            </a:pPr>
            <a:endParaRPr lang="en-US" dirty="0" smtClean="0">
              <a:latin typeface="+mj-lt"/>
            </a:endParaRPr>
          </a:p>
          <a:p>
            <a:r>
              <a:rPr lang="en-US" dirty="0" smtClean="0">
                <a:latin typeface="+mj-lt"/>
              </a:rPr>
              <a:t> </a:t>
            </a:r>
            <a:r>
              <a:rPr lang="en-US" b="1" dirty="0" smtClean="0">
                <a:latin typeface="+mj-lt"/>
              </a:rPr>
              <a:t>Problematic(s) of Globalization(s) </a:t>
            </a:r>
            <a:endParaRPr lang="en-US" b="1" dirty="0">
              <a:latin typeface="+mj-lt"/>
            </a:endParaRPr>
          </a:p>
        </p:txBody>
      </p:sp>
    </p:spTree>
    <p:extLst>
      <p:ext uri="{BB962C8B-B14F-4D97-AF65-F5344CB8AC3E}">
        <p14:creationId xmlns:p14="http://schemas.microsoft.com/office/powerpoint/2010/main" val="185256508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Why university citizenship education in Egypt? </a:t>
            </a:r>
            <a:endParaRPr lang="en-US" b="1" dirty="0"/>
          </a:p>
        </p:txBody>
      </p:sp>
      <p:sp>
        <p:nvSpPr>
          <p:cNvPr id="5" name="Vertical Text Placeholder 4"/>
          <p:cNvSpPr>
            <a:spLocks noGrp="1"/>
          </p:cNvSpPr>
          <p:nvPr>
            <p:ph type="body" orient="vert" idx="1"/>
          </p:nvPr>
        </p:nvSpPr>
        <p:spPr/>
        <p:txBody>
          <a:bodyPr vert="horz">
            <a:normAutofit lnSpcReduction="10000"/>
          </a:bodyPr>
          <a:lstStyle/>
          <a:p>
            <a:r>
              <a:rPr lang="en-US" dirty="0" smtClean="0">
                <a:latin typeface="+mj-lt"/>
              </a:rPr>
              <a:t>1998 </a:t>
            </a:r>
            <a:r>
              <a:rPr lang="en-US" i="1" dirty="0" smtClean="0">
                <a:latin typeface="+mj-lt"/>
              </a:rPr>
              <a:t>Beirut Declaration on Higher Education in Arab States for 21</a:t>
            </a:r>
            <a:r>
              <a:rPr lang="en-US" i="1" baseline="30000" dirty="0" smtClean="0">
                <a:latin typeface="+mj-lt"/>
              </a:rPr>
              <a:t>st</a:t>
            </a:r>
            <a:r>
              <a:rPr lang="en-US" i="1" dirty="0" smtClean="0">
                <a:latin typeface="+mj-lt"/>
              </a:rPr>
              <a:t> Century</a:t>
            </a:r>
          </a:p>
          <a:p>
            <a:pPr marL="114300" indent="0">
              <a:buNone/>
            </a:pPr>
            <a:r>
              <a:rPr lang="en-US" b="1" dirty="0" smtClean="0">
                <a:latin typeface="+mj-lt"/>
              </a:rPr>
              <a:t>After the Arab uprisings:</a:t>
            </a:r>
            <a:r>
              <a:rPr lang="en-US" dirty="0" smtClean="0">
                <a:latin typeface="+mj-lt"/>
              </a:rPr>
              <a:t> </a:t>
            </a:r>
          </a:p>
          <a:p>
            <a:r>
              <a:rPr lang="en-US" b="1" dirty="0">
                <a:latin typeface="+mj-lt"/>
              </a:rPr>
              <a:t>S</a:t>
            </a:r>
            <a:r>
              <a:rPr lang="en-US" b="1" dirty="0" smtClean="0">
                <a:latin typeface="+mj-lt"/>
              </a:rPr>
              <a:t>cholars</a:t>
            </a:r>
            <a:r>
              <a:rPr lang="en-US" dirty="0" smtClean="0">
                <a:latin typeface="+mj-lt"/>
              </a:rPr>
              <a:t> call for critical CE at all levels</a:t>
            </a:r>
          </a:p>
          <a:p>
            <a:r>
              <a:rPr lang="en-US" b="1" dirty="0" smtClean="0">
                <a:latin typeface="+mj-lt"/>
              </a:rPr>
              <a:t>Conferences</a:t>
            </a:r>
            <a:r>
              <a:rPr lang="en-US" dirty="0" smtClean="0">
                <a:latin typeface="+mj-lt"/>
              </a:rPr>
              <a:t> dedicated to citizenship in the region</a:t>
            </a:r>
          </a:p>
          <a:p>
            <a:r>
              <a:rPr lang="en-US" b="1" dirty="0" smtClean="0">
                <a:latin typeface="+mj-lt"/>
              </a:rPr>
              <a:t>Research</a:t>
            </a:r>
            <a:r>
              <a:rPr lang="en-US" dirty="0" smtClean="0">
                <a:latin typeface="+mj-lt"/>
              </a:rPr>
              <a:t>: university classrooms &amp; campuses (Dorio, 2016; </a:t>
            </a:r>
            <a:r>
              <a:rPr lang="en-US" dirty="0" err="1" smtClean="0">
                <a:latin typeface="+mj-lt"/>
              </a:rPr>
              <a:t>Ramzy</a:t>
            </a:r>
            <a:r>
              <a:rPr lang="en-US" dirty="0" smtClean="0">
                <a:latin typeface="+mj-lt"/>
              </a:rPr>
              <a:t>, 2016; </a:t>
            </a:r>
            <a:r>
              <a:rPr lang="en-US" dirty="0" err="1" smtClean="0">
                <a:latin typeface="+mj-lt"/>
              </a:rPr>
              <a:t>Sharobeem</a:t>
            </a:r>
            <a:r>
              <a:rPr lang="en-US" dirty="0" smtClean="0">
                <a:latin typeface="+mj-lt"/>
              </a:rPr>
              <a:t>, 2015; </a:t>
            </a:r>
            <a:r>
              <a:rPr lang="en-US" dirty="0" err="1" smtClean="0">
                <a:latin typeface="+mj-lt"/>
              </a:rPr>
              <a:t>Waly</a:t>
            </a:r>
            <a:r>
              <a:rPr lang="en-US" dirty="0" smtClean="0">
                <a:latin typeface="+mj-lt"/>
              </a:rPr>
              <a:t>, 2013) </a:t>
            </a:r>
          </a:p>
          <a:p>
            <a:r>
              <a:rPr lang="en-US" b="1" dirty="0" smtClean="0">
                <a:latin typeface="+mj-lt"/>
              </a:rPr>
              <a:t>2014 Egyptian Constitution</a:t>
            </a:r>
            <a:r>
              <a:rPr lang="en-US" dirty="0" smtClean="0">
                <a:latin typeface="+mj-lt"/>
              </a:rPr>
              <a:t>: Articles 19, 21 and 24</a:t>
            </a:r>
          </a:p>
          <a:p>
            <a:r>
              <a:rPr lang="en-US" b="1" dirty="0" smtClean="0">
                <a:latin typeface="+mj-lt"/>
              </a:rPr>
              <a:t>2015 </a:t>
            </a:r>
            <a:r>
              <a:rPr lang="en-US" b="1" i="1" dirty="0" smtClean="0">
                <a:latin typeface="+mj-lt"/>
              </a:rPr>
              <a:t>2030 Egypt Development Agenda</a:t>
            </a:r>
          </a:p>
          <a:p>
            <a:r>
              <a:rPr lang="en-US" b="1" dirty="0" smtClean="0">
                <a:latin typeface="+mj-lt"/>
              </a:rPr>
              <a:t>2015</a:t>
            </a:r>
            <a:r>
              <a:rPr lang="en-US" b="1" i="1" dirty="0" smtClean="0">
                <a:latin typeface="+mj-lt"/>
              </a:rPr>
              <a:t> Arab Regional Roadmap for Education 2030 </a:t>
            </a:r>
          </a:p>
          <a:p>
            <a:r>
              <a:rPr lang="en-US" b="1" dirty="0" smtClean="0">
                <a:latin typeface="+mj-lt"/>
              </a:rPr>
              <a:t>2016 </a:t>
            </a:r>
            <a:r>
              <a:rPr lang="en-US" b="1" i="1" dirty="0" smtClean="0">
                <a:latin typeface="+mj-lt"/>
              </a:rPr>
              <a:t>Arab Human Development Report </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06687758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291</TotalTime>
  <Words>2684</Words>
  <Application>Microsoft Macintosh PowerPoint</Application>
  <PresentationFormat>On-screen Show (4:3)</PresentationFormat>
  <Paragraphs>203</Paragraphs>
  <Slides>25</Slides>
  <Notes>12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Apothecary</vt:lpstr>
      <vt:lpstr>Problematizing University Citizenship Education in Post-Revolutionary Egypt:</vt:lpstr>
      <vt:lpstr>The Revolution &amp; Socio-political Context: 2011-2015</vt:lpstr>
      <vt:lpstr>Impacts of the Revolution</vt:lpstr>
      <vt:lpstr>PowerPoint Presentation</vt:lpstr>
      <vt:lpstr>What is  Citizenship Education (CE)?</vt:lpstr>
      <vt:lpstr>Critical Pedagogy and Citizenship Education </vt:lpstr>
      <vt:lpstr>Problematizing  Citizenship Education I </vt:lpstr>
      <vt:lpstr>Problematizing  Citizenship Education II </vt:lpstr>
      <vt:lpstr>Why university citizenship education in Egypt? </vt:lpstr>
      <vt:lpstr>What does this mean? Analysis </vt:lpstr>
      <vt:lpstr>Research Design</vt:lpstr>
      <vt:lpstr>Participant Demographics I</vt:lpstr>
      <vt:lpstr>Participant Demographics II</vt:lpstr>
      <vt:lpstr>Thematic Analysis</vt:lpstr>
      <vt:lpstr>Challenges </vt:lpstr>
      <vt:lpstr> Components of CE essential for universities </vt:lpstr>
      <vt:lpstr>Change Agents</vt:lpstr>
      <vt:lpstr>Critical thinking</vt:lpstr>
      <vt:lpstr>Public Sphere </vt:lpstr>
      <vt:lpstr>Student Empowerment </vt:lpstr>
      <vt:lpstr>Pedagogies, Programs and Policies for University CE  </vt:lpstr>
      <vt:lpstr>Student development </vt:lpstr>
      <vt:lpstr>Toward universities for ‘Bread, Freedom and Social Justice’ </vt:lpstr>
      <vt:lpstr>Conclusion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university citizenship education in Egypt? </dc:title>
  <dc:creator>Jason N Dorio</dc:creator>
  <cp:lastModifiedBy>Jason N Dorio</cp:lastModifiedBy>
  <cp:revision>36</cp:revision>
  <dcterms:created xsi:type="dcterms:W3CDTF">2017-03-04T05:26:38Z</dcterms:created>
  <dcterms:modified xsi:type="dcterms:W3CDTF">2017-04-02T20:29:52Z</dcterms:modified>
</cp:coreProperties>
</file>