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7" r:id="rId2"/>
    <p:sldId id="273" r:id="rId3"/>
    <p:sldId id="261" r:id="rId4"/>
    <p:sldId id="274" r:id="rId5"/>
    <p:sldId id="259" r:id="rId6"/>
    <p:sldId id="262" r:id="rId7"/>
    <p:sldId id="263" r:id="rId8"/>
    <p:sldId id="265" r:id="rId9"/>
    <p:sldId id="278" r:id="rId10"/>
    <p:sldId id="276" r:id="rId11"/>
    <p:sldId id="267" r:id="rId12"/>
    <p:sldId id="268" r:id="rId13"/>
    <p:sldId id="269" r:id="rId14"/>
    <p:sldId id="25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xmlns:mv="urn:schemas-microsoft-com:mac:vml" xmlns:mc="http://schemas.openxmlformats.org/markup-compatibility/2006"/>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80990"/>
  </p:normalViewPr>
  <p:slideViewPr>
    <p:cSldViewPr snapToGrid="0" snapToObjects="1">
      <p:cViewPr>
        <p:scale>
          <a:sx n="50" d="100"/>
          <a:sy n="50" d="100"/>
        </p:scale>
        <p:origin x="-1080" y="-3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042DFC-C0DC-564C-BEAC-7DC97872990A}" type="datetimeFigureOut">
              <a:rPr lang="en-US" smtClean="0"/>
              <a:pPr/>
              <a:t>4/2/17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8EC2C2-CE5A-9041-8E82-801B96D33191}" type="slidenum">
              <a:rPr lang="en-US" smtClean="0"/>
              <a:pPr/>
              <a:t>‹#›</a:t>
            </a:fld>
            <a:endParaRPr lang="en-US"/>
          </a:p>
        </p:txBody>
      </p:sp>
    </p:spTree>
    <p:extLst>
      <p:ext uri="{BB962C8B-B14F-4D97-AF65-F5344CB8AC3E}">
        <p14:creationId xmlns:p14="http://schemas.microsoft.com/office/powerpoint/2010/main" val="682665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8EC2C2-CE5A-9041-8E82-801B96D33191}" type="slidenum">
              <a:rPr lang="en-US" smtClean="0"/>
              <a:pPr/>
              <a:t>5</a:t>
            </a:fld>
            <a:endParaRPr lang="en-US"/>
          </a:p>
        </p:txBody>
      </p:sp>
    </p:spTree>
    <p:extLst>
      <p:ext uri="{BB962C8B-B14F-4D97-AF65-F5344CB8AC3E}">
        <p14:creationId xmlns:p14="http://schemas.microsoft.com/office/powerpoint/2010/main" val="769555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88EC2C2-CE5A-9041-8E82-801B96D33191}" type="slidenum">
              <a:rPr lang="en-US" smtClean="0"/>
              <a:pPr/>
              <a:t>6</a:t>
            </a:fld>
            <a:endParaRPr lang="en-US"/>
          </a:p>
        </p:txBody>
      </p:sp>
    </p:spTree>
    <p:extLst>
      <p:ext uri="{BB962C8B-B14F-4D97-AF65-F5344CB8AC3E}">
        <p14:creationId xmlns:p14="http://schemas.microsoft.com/office/powerpoint/2010/main" val="1704643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 structure of the school’s social space is constituted through the reinforcement and reproduction of these symbolic relations of power between students and teacher and among students coming from different social backgrounds. Hence, the school’s social space is a set of relations which manifests itself in physical space, taking the shape of a distinct organization of agents and assets (1989: 12). The different elements of the school’s physical space and the positioning of the different agents in relation to one other and to the physical elements are appropriated by the state authorities according to how such authority wants these symbolic relations of power to function within the school institution.  </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cultural reproduction theory is critiqued (Levinson and Holland 1996:7) as relying on highly deterministic models of structure and culture, as well as presenting a simplistic view of the state and how schools (as structures) are used as a utility for control. A further critique lies in the fact that “subjects were imagined as beings ’</a:t>
            </a:r>
            <a:r>
              <a:rPr lang="en-US" sz="1200" kern="1200" dirty="0" err="1">
                <a:solidFill>
                  <a:schemeClr val="tx1"/>
                </a:solidFill>
                <a:effectLst/>
                <a:latin typeface="+mn-lt"/>
                <a:ea typeface="+mn-ea"/>
                <a:cs typeface="+mn-cs"/>
              </a:rPr>
              <a:t>interpellated</a:t>
            </a:r>
            <a:r>
              <a:rPr lang="en-US" sz="1200" kern="1200" dirty="0">
                <a:solidFill>
                  <a:schemeClr val="tx1"/>
                </a:solidFill>
                <a:effectLst/>
                <a:latin typeface="+mn-lt"/>
                <a:ea typeface="+mn-ea"/>
                <a:cs typeface="+mn-cs"/>
              </a:rPr>
              <a:t>’ by ideology and without agency” </a:t>
            </a:r>
            <a:endParaRPr lang="en-US" dirty="0"/>
          </a:p>
          <a:p>
            <a:endParaRPr lang="en-US" dirty="0"/>
          </a:p>
        </p:txBody>
      </p:sp>
      <p:sp>
        <p:nvSpPr>
          <p:cNvPr id="4" name="Slide Number Placeholder 3"/>
          <p:cNvSpPr>
            <a:spLocks noGrp="1"/>
          </p:cNvSpPr>
          <p:nvPr>
            <p:ph type="sldNum" sz="quarter" idx="10"/>
          </p:nvPr>
        </p:nvSpPr>
        <p:spPr/>
        <p:txBody>
          <a:bodyPr/>
          <a:lstStyle/>
          <a:p>
            <a:fld id="{A88EC2C2-CE5A-9041-8E82-801B96D33191}" type="slidenum">
              <a:rPr lang="en-US" smtClean="0"/>
              <a:pPr/>
              <a:t>7</a:t>
            </a:fld>
            <a:endParaRPr lang="en-US"/>
          </a:p>
        </p:txBody>
      </p:sp>
    </p:spTree>
    <p:extLst>
      <p:ext uri="{BB962C8B-B14F-4D97-AF65-F5344CB8AC3E}">
        <p14:creationId xmlns:p14="http://schemas.microsoft.com/office/powerpoint/2010/main" val="131819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8EC2C2-CE5A-9041-8E82-801B96D33191}" type="slidenum">
              <a:rPr lang="en-US" smtClean="0"/>
              <a:pPr/>
              <a:t>11</a:t>
            </a:fld>
            <a:endParaRPr lang="en-US"/>
          </a:p>
        </p:txBody>
      </p:sp>
    </p:spTree>
    <p:extLst>
      <p:ext uri="{BB962C8B-B14F-4D97-AF65-F5344CB8AC3E}">
        <p14:creationId xmlns:p14="http://schemas.microsoft.com/office/powerpoint/2010/main" val="1950507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35B02B1-3810-BF41-B6F2-1D2111857D9D}" type="datetimeFigureOut">
              <a:rPr lang="en-US" smtClean="0"/>
              <a:pPr/>
              <a:t>4/2/17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BE251-A754-3A4D-947C-2826591415E8}" type="slidenum">
              <a:rPr lang="en-US" smtClean="0"/>
              <a:pPr/>
              <a:t>‹#›</a:t>
            </a:fld>
            <a:endParaRPr lang="en-US"/>
          </a:p>
        </p:txBody>
      </p:sp>
    </p:spTree>
    <p:extLst>
      <p:ext uri="{BB962C8B-B14F-4D97-AF65-F5344CB8AC3E}">
        <p14:creationId xmlns:p14="http://schemas.microsoft.com/office/powerpoint/2010/main" val="1069346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5B02B1-3810-BF41-B6F2-1D2111857D9D}" type="datetimeFigureOut">
              <a:rPr lang="en-US" smtClean="0"/>
              <a:pPr/>
              <a:t>4/2/17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BE251-A754-3A4D-947C-2826591415E8}" type="slidenum">
              <a:rPr lang="en-US" smtClean="0"/>
              <a:pPr/>
              <a:t>‹#›</a:t>
            </a:fld>
            <a:endParaRPr lang="en-US"/>
          </a:p>
        </p:txBody>
      </p:sp>
    </p:spTree>
    <p:extLst>
      <p:ext uri="{BB962C8B-B14F-4D97-AF65-F5344CB8AC3E}">
        <p14:creationId xmlns:p14="http://schemas.microsoft.com/office/powerpoint/2010/main" val="9776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5B02B1-3810-BF41-B6F2-1D2111857D9D}" type="datetimeFigureOut">
              <a:rPr lang="en-US" smtClean="0"/>
              <a:pPr/>
              <a:t>4/2/17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BE251-A754-3A4D-947C-2826591415E8}" type="slidenum">
              <a:rPr lang="en-US" smtClean="0"/>
              <a:pPr/>
              <a:t>‹#›</a:t>
            </a:fld>
            <a:endParaRPr lang="en-US"/>
          </a:p>
        </p:txBody>
      </p:sp>
    </p:spTree>
    <p:extLst>
      <p:ext uri="{BB962C8B-B14F-4D97-AF65-F5344CB8AC3E}">
        <p14:creationId xmlns:p14="http://schemas.microsoft.com/office/powerpoint/2010/main" val="263784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5B02B1-3810-BF41-B6F2-1D2111857D9D}" type="datetimeFigureOut">
              <a:rPr lang="en-US" smtClean="0"/>
              <a:pPr/>
              <a:t>4/2/17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BE251-A754-3A4D-947C-2826591415E8}" type="slidenum">
              <a:rPr lang="en-US" smtClean="0"/>
              <a:pPr/>
              <a:t>‹#›</a:t>
            </a:fld>
            <a:endParaRPr lang="en-US"/>
          </a:p>
        </p:txBody>
      </p:sp>
    </p:spTree>
    <p:extLst>
      <p:ext uri="{BB962C8B-B14F-4D97-AF65-F5344CB8AC3E}">
        <p14:creationId xmlns:p14="http://schemas.microsoft.com/office/powerpoint/2010/main" val="380827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5B02B1-3810-BF41-B6F2-1D2111857D9D}" type="datetimeFigureOut">
              <a:rPr lang="en-US" smtClean="0"/>
              <a:pPr/>
              <a:t>4/2/17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BE251-A754-3A4D-947C-2826591415E8}" type="slidenum">
              <a:rPr lang="en-US" smtClean="0"/>
              <a:pPr/>
              <a:t>‹#›</a:t>
            </a:fld>
            <a:endParaRPr lang="en-US"/>
          </a:p>
        </p:txBody>
      </p:sp>
    </p:spTree>
    <p:extLst>
      <p:ext uri="{BB962C8B-B14F-4D97-AF65-F5344CB8AC3E}">
        <p14:creationId xmlns:p14="http://schemas.microsoft.com/office/powerpoint/2010/main" val="1647054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5B02B1-3810-BF41-B6F2-1D2111857D9D}" type="datetimeFigureOut">
              <a:rPr lang="en-US" smtClean="0"/>
              <a:pPr/>
              <a:t>4/2/17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CBE251-A754-3A4D-947C-2826591415E8}" type="slidenum">
              <a:rPr lang="en-US" smtClean="0"/>
              <a:pPr/>
              <a:t>‹#›</a:t>
            </a:fld>
            <a:endParaRPr lang="en-US"/>
          </a:p>
        </p:txBody>
      </p:sp>
    </p:spTree>
    <p:extLst>
      <p:ext uri="{BB962C8B-B14F-4D97-AF65-F5344CB8AC3E}">
        <p14:creationId xmlns:p14="http://schemas.microsoft.com/office/powerpoint/2010/main" val="984418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5B02B1-3810-BF41-B6F2-1D2111857D9D}" type="datetimeFigureOut">
              <a:rPr lang="en-US" smtClean="0"/>
              <a:pPr/>
              <a:t>4/2/17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CBE251-A754-3A4D-947C-2826591415E8}" type="slidenum">
              <a:rPr lang="en-US" smtClean="0"/>
              <a:pPr/>
              <a:t>‹#›</a:t>
            </a:fld>
            <a:endParaRPr lang="en-US"/>
          </a:p>
        </p:txBody>
      </p:sp>
    </p:spTree>
    <p:extLst>
      <p:ext uri="{BB962C8B-B14F-4D97-AF65-F5344CB8AC3E}">
        <p14:creationId xmlns:p14="http://schemas.microsoft.com/office/powerpoint/2010/main" val="912570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5B02B1-3810-BF41-B6F2-1D2111857D9D}" type="datetimeFigureOut">
              <a:rPr lang="en-US" smtClean="0"/>
              <a:pPr/>
              <a:t>4/2/17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CBE251-A754-3A4D-947C-2826591415E8}" type="slidenum">
              <a:rPr lang="en-US" smtClean="0"/>
              <a:pPr/>
              <a:t>‹#›</a:t>
            </a:fld>
            <a:endParaRPr lang="en-US"/>
          </a:p>
        </p:txBody>
      </p:sp>
    </p:spTree>
    <p:extLst>
      <p:ext uri="{BB962C8B-B14F-4D97-AF65-F5344CB8AC3E}">
        <p14:creationId xmlns:p14="http://schemas.microsoft.com/office/powerpoint/2010/main" val="239732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5B02B1-3810-BF41-B6F2-1D2111857D9D}" type="datetimeFigureOut">
              <a:rPr lang="en-US" smtClean="0"/>
              <a:pPr/>
              <a:t>4/2/17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CBE251-A754-3A4D-947C-2826591415E8}" type="slidenum">
              <a:rPr lang="en-US" smtClean="0"/>
              <a:pPr/>
              <a:t>‹#›</a:t>
            </a:fld>
            <a:endParaRPr lang="en-US"/>
          </a:p>
        </p:txBody>
      </p:sp>
    </p:spTree>
    <p:extLst>
      <p:ext uri="{BB962C8B-B14F-4D97-AF65-F5344CB8AC3E}">
        <p14:creationId xmlns:p14="http://schemas.microsoft.com/office/powerpoint/2010/main" val="509360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5B02B1-3810-BF41-B6F2-1D2111857D9D}" type="datetimeFigureOut">
              <a:rPr lang="en-US" smtClean="0"/>
              <a:pPr/>
              <a:t>4/2/17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CBE251-A754-3A4D-947C-2826591415E8}" type="slidenum">
              <a:rPr lang="en-US" smtClean="0"/>
              <a:pPr/>
              <a:t>‹#›</a:t>
            </a:fld>
            <a:endParaRPr lang="en-US"/>
          </a:p>
        </p:txBody>
      </p:sp>
    </p:spTree>
    <p:extLst>
      <p:ext uri="{BB962C8B-B14F-4D97-AF65-F5344CB8AC3E}">
        <p14:creationId xmlns:p14="http://schemas.microsoft.com/office/powerpoint/2010/main" val="950846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5B02B1-3810-BF41-B6F2-1D2111857D9D}" type="datetimeFigureOut">
              <a:rPr lang="en-US" smtClean="0"/>
              <a:pPr/>
              <a:t>4/2/17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CBE251-A754-3A4D-947C-2826591415E8}" type="slidenum">
              <a:rPr lang="en-US" smtClean="0"/>
              <a:pPr/>
              <a:t>‹#›</a:t>
            </a:fld>
            <a:endParaRPr lang="en-US"/>
          </a:p>
        </p:txBody>
      </p:sp>
    </p:spTree>
    <p:extLst>
      <p:ext uri="{BB962C8B-B14F-4D97-AF65-F5344CB8AC3E}">
        <p14:creationId xmlns:p14="http://schemas.microsoft.com/office/powerpoint/2010/main" val="14434593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B02B1-3810-BF41-B6F2-1D2111857D9D}" type="datetimeFigureOut">
              <a:rPr lang="en-US" smtClean="0"/>
              <a:pPr/>
              <a:t>4/2/17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CBE251-A754-3A4D-947C-2826591415E8}" type="slidenum">
              <a:rPr lang="en-US" smtClean="0"/>
              <a:pPr/>
              <a:t>‹#›</a:t>
            </a:fld>
            <a:endParaRPr lang="en-US"/>
          </a:p>
        </p:txBody>
      </p:sp>
    </p:spTree>
    <p:extLst>
      <p:ext uri="{BB962C8B-B14F-4D97-AF65-F5344CB8AC3E}">
        <p14:creationId xmlns:p14="http://schemas.microsoft.com/office/powerpoint/2010/main" val="230949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821" y="2977484"/>
            <a:ext cx="10515600" cy="1325563"/>
          </a:xfrm>
        </p:spPr>
        <p:txBody>
          <a:bodyPr>
            <a:noAutofit/>
          </a:bodyPr>
          <a:lstStyle/>
          <a:p>
            <a:pPr lvl="0" algn="ctr">
              <a:spcBef>
                <a:spcPts val="1000"/>
              </a:spcBef>
            </a:pPr>
            <a:r>
              <a:rPr lang="en-US" sz="3200" b="1" dirty="0"/>
              <a:t>“Re/production of the loyal Muslim Egyptian citizen:  Schools’ physical spaces, everyday rituals, and discourses”</a:t>
            </a:r>
            <a:br>
              <a:rPr lang="en-US" sz="3200" b="1" dirty="0"/>
            </a:br>
            <a:r>
              <a:rPr lang="en-US" sz="2400" dirty="0">
                <a:solidFill>
                  <a:prstClr val="black"/>
                </a:solidFill>
                <a:latin typeface="Calibri" panose="020F0502020204030204"/>
              </a:rPr>
              <a:t>By: Mamdouh Fadil</a:t>
            </a:r>
            <a:br>
              <a:rPr lang="en-US" sz="2400" dirty="0">
                <a:solidFill>
                  <a:prstClr val="black"/>
                </a:solidFill>
                <a:latin typeface="Calibri" panose="020F0502020204030204"/>
              </a:rPr>
            </a:br>
            <a:r>
              <a:rPr lang="en-US" sz="2400" dirty="0">
                <a:solidFill>
                  <a:prstClr val="black"/>
                </a:solidFill>
                <a:latin typeface="Calibri" panose="020F0502020204030204"/>
              </a:rPr>
              <a:t>University of Sussex - UK</a:t>
            </a:r>
            <a:br>
              <a:rPr lang="en-US" sz="2400" dirty="0">
                <a:solidFill>
                  <a:prstClr val="black"/>
                </a:solidFill>
                <a:latin typeface="Calibri" panose="020F0502020204030204"/>
              </a:rPr>
            </a:br>
            <a:endParaRPr lang="en-US" sz="3200" dirty="0"/>
          </a:p>
        </p:txBody>
      </p:sp>
    </p:spTree>
    <p:extLst>
      <p:ext uri="{BB962C8B-B14F-4D97-AF65-F5344CB8AC3E}">
        <p14:creationId xmlns:p14="http://schemas.microsoft.com/office/powerpoint/2010/main" val="1060053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school’s physical space</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Common physical features and poor conditions due to scarce resources</a:t>
            </a:r>
          </a:p>
          <a:p>
            <a:r>
              <a:rPr lang="en-US" dirty="0"/>
              <a:t>Mr. President’s photo, the flag and the national oath in the classroom </a:t>
            </a:r>
          </a:p>
          <a:p>
            <a:r>
              <a:rPr lang="en-US" dirty="0"/>
              <a:t>The school’s vision and mission statements propagating the state’s education reform discourses</a:t>
            </a:r>
          </a:p>
          <a:p>
            <a:r>
              <a:rPr lang="en-US" dirty="0"/>
              <a:t>Mottos on educational improvement, mixed with religious quotations on the schools walls, bulletin boards, and the  school fence </a:t>
            </a:r>
          </a:p>
          <a:p>
            <a:r>
              <a:rPr lang="en-US" dirty="0"/>
              <a:t>Religious quotations emphasized the Islamic morals of </a:t>
            </a:r>
            <a:r>
              <a:rPr lang="de-DE" dirty="0"/>
              <a:t>“</a:t>
            </a:r>
            <a:r>
              <a:rPr lang="en-US" dirty="0"/>
              <a:t>upbringing” related to sex segregation, the hijab dressing code for girls, and culturally acceptable behavior, all emphasizing the image of the good Muslim citizen.</a:t>
            </a:r>
          </a:p>
          <a:p>
            <a:r>
              <a:rPr lang="en-US" dirty="0"/>
              <a:t>Students: the whole school improvement process was just about completing paper work and files rather than a real improvement. </a:t>
            </a:r>
          </a:p>
        </p:txBody>
      </p:sp>
    </p:spTree>
    <p:extLst>
      <p:ext uri="{BB962C8B-B14F-4D97-AF65-F5344CB8AC3E}">
        <p14:creationId xmlns:p14="http://schemas.microsoft.com/office/powerpoint/2010/main" val="32775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626382"/>
            <a:ext cx="10515600" cy="1325563"/>
          </a:xfrm>
        </p:spPr>
        <p:txBody>
          <a:bodyPr>
            <a:normAutofit/>
          </a:bodyPr>
          <a:lstStyle/>
          <a:p>
            <a:r>
              <a:rPr lang="en-US" b="1" dirty="0"/>
              <a:t>Everyday school life: from morning rituals to unoccupied classrooms</a:t>
            </a:r>
            <a:endParaRPr lang="en-US" dirty="0"/>
          </a:p>
        </p:txBody>
      </p:sp>
      <p:sp>
        <p:nvSpPr>
          <p:cNvPr id="3" name="Content Placeholder 2"/>
          <p:cNvSpPr>
            <a:spLocks noGrp="1"/>
          </p:cNvSpPr>
          <p:nvPr>
            <p:ph idx="1"/>
          </p:nvPr>
        </p:nvSpPr>
        <p:spPr>
          <a:xfrm>
            <a:off x="838199" y="1997756"/>
            <a:ext cx="10738757" cy="3023961"/>
          </a:xfrm>
        </p:spPr>
        <p:txBody>
          <a:bodyPr>
            <a:noAutofit/>
          </a:bodyPr>
          <a:lstStyle/>
          <a:p>
            <a:r>
              <a:rPr lang="en-US" sz="3200" dirty="0"/>
              <a:t>The morning program: standing in lines, performing morning exercises, religious recitations, the day’s news, disciplinary announcements and chanting the national anthem and saluting Egypt’s flag </a:t>
            </a:r>
          </a:p>
          <a:p>
            <a:r>
              <a:rPr lang="en-US" sz="3200" dirty="0"/>
              <a:t>Very low classroom attendance rate in grades 11 and 12 causing teachers’ demotivation and absenteeism</a:t>
            </a:r>
          </a:p>
          <a:p>
            <a:r>
              <a:rPr lang="en-US" sz="3200" dirty="0"/>
              <a:t>Instruction was mostly done through lecturing with little student participation and with a main emphasis on preparing for exams</a:t>
            </a:r>
          </a:p>
          <a:p>
            <a:endParaRPr lang="en-US" sz="3600" dirty="0"/>
          </a:p>
        </p:txBody>
      </p:sp>
    </p:spTree>
    <p:extLst>
      <p:ext uri="{BB962C8B-B14F-4D97-AF65-F5344CB8AC3E}">
        <p14:creationId xmlns:p14="http://schemas.microsoft.com/office/powerpoint/2010/main" val="18096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nationalist discourses of </a:t>
            </a:r>
            <a:r>
              <a:rPr lang="de-DE" b="1" dirty="0"/>
              <a:t>“</a:t>
            </a:r>
            <a:r>
              <a:rPr lang="en-US" b="1" dirty="0"/>
              <a:t>belonging” and </a:t>
            </a:r>
            <a:r>
              <a:rPr lang="de-DE" b="1" dirty="0"/>
              <a:t>“</a:t>
            </a:r>
            <a:r>
              <a:rPr lang="en-US" b="1" dirty="0"/>
              <a:t>loyalty”</a:t>
            </a:r>
            <a:endParaRPr lang="en-US" dirty="0"/>
          </a:p>
        </p:txBody>
      </p:sp>
      <p:sp>
        <p:nvSpPr>
          <p:cNvPr id="3" name="Content Placeholder 2"/>
          <p:cNvSpPr>
            <a:spLocks noGrp="1"/>
          </p:cNvSpPr>
          <p:nvPr>
            <p:ph idx="1"/>
          </p:nvPr>
        </p:nvSpPr>
        <p:spPr/>
        <p:txBody>
          <a:bodyPr>
            <a:normAutofit/>
          </a:bodyPr>
          <a:lstStyle/>
          <a:p>
            <a:r>
              <a:rPr lang="en-US" sz="3600" dirty="0"/>
              <a:t>Seminars and lectures about belonging and loyalty</a:t>
            </a:r>
          </a:p>
          <a:p>
            <a:r>
              <a:rPr lang="en-US" sz="3600" dirty="0"/>
              <a:t>A lecture that was planned to reinforce notions of belonging and loyalty was turned into a heated debate between students as to whether criticizing the president was against belonging and loyalty or not.</a:t>
            </a:r>
          </a:p>
          <a:p>
            <a:r>
              <a:rPr lang="en-US" sz="3600" dirty="0"/>
              <a:t> The debate had led to discussing “change”. The school management advised students that change starts from self</a:t>
            </a:r>
          </a:p>
        </p:txBody>
      </p:sp>
    </p:spTree>
    <p:extLst>
      <p:ext uri="{BB962C8B-B14F-4D97-AF65-F5344CB8AC3E}">
        <p14:creationId xmlns:p14="http://schemas.microsoft.com/office/powerpoint/2010/main" val="2147271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religious discourse within schools</a:t>
            </a:r>
            <a:endParaRPr lang="en-US" dirty="0"/>
          </a:p>
        </p:txBody>
      </p:sp>
      <p:sp>
        <p:nvSpPr>
          <p:cNvPr id="3" name="Content Placeholder 2"/>
          <p:cNvSpPr>
            <a:spLocks noGrp="1"/>
          </p:cNvSpPr>
          <p:nvPr>
            <p:ph idx="1"/>
          </p:nvPr>
        </p:nvSpPr>
        <p:spPr>
          <a:xfrm>
            <a:off x="838200" y="1617890"/>
            <a:ext cx="10515600" cy="4351338"/>
          </a:xfrm>
        </p:spPr>
        <p:txBody>
          <a:bodyPr>
            <a:normAutofit lnSpcReduction="10000"/>
          </a:bodyPr>
          <a:lstStyle/>
          <a:p>
            <a:r>
              <a:rPr lang="en-US" dirty="0"/>
              <a:t>Egyptian students were subjected to a powerful official Islamic discourse inside the school: daily practices, classroom teaching, and extracurricular activities </a:t>
            </a:r>
          </a:p>
          <a:p>
            <a:r>
              <a:rPr lang="en-US" dirty="0"/>
              <a:t>The Islamist notions of Islam versus others, and Muslims uniting against the enemies of the </a:t>
            </a:r>
            <a:r>
              <a:rPr lang="de-DE" i="1" dirty="0" err="1"/>
              <a:t>Umma</a:t>
            </a:r>
            <a:r>
              <a:rPr lang="de-DE" i="1" dirty="0"/>
              <a:t> </a:t>
            </a:r>
            <a:r>
              <a:rPr lang="de-DE" i="1" dirty="0" err="1"/>
              <a:t>were</a:t>
            </a:r>
            <a:r>
              <a:rPr lang="de-DE" i="1" dirty="0"/>
              <a:t> </a:t>
            </a:r>
            <a:r>
              <a:rPr lang="de-DE" i="1" dirty="0" err="1"/>
              <a:t>embedded</a:t>
            </a:r>
            <a:r>
              <a:rPr lang="de-DE" i="1" dirty="0"/>
              <a:t> in Curricula</a:t>
            </a:r>
            <a:endParaRPr lang="en-US" dirty="0"/>
          </a:p>
          <a:p>
            <a:r>
              <a:rPr lang="en-US" dirty="0"/>
              <a:t>The notion of </a:t>
            </a:r>
            <a:r>
              <a:rPr lang="en-US" dirty="0" err="1"/>
              <a:t>Umma</a:t>
            </a:r>
            <a:r>
              <a:rPr lang="en-US" dirty="0"/>
              <a:t> vs. the notion of loyalty and belonging to Egypt as a homeland.</a:t>
            </a:r>
          </a:p>
          <a:p>
            <a:r>
              <a:rPr lang="en-US" dirty="0"/>
              <a:t>The two discussions reflected the existing contradiction within the Egyptian society between Egypt as the homeland for all Egyptians versus Egypt that is considered a small part of a more global concept of the Islamic </a:t>
            </a:r>
            <a:r>
              <a:rPr lang="de-DE" i="1" dirty="0" err="1"/>
              <a:t>Umma</a:t>
            </a:r>
            <a:r>
              <a:rPr lang="en-US" dirty="0"/>
              <a:t>.</a:t>
            </a:r>
          </a:p>
          <a:p>
            <a:endParaRPr lang="en-US" dirty="0"/>
          </a:p>
          <a:p>
            <a:endParaRPr lang="en-US" dirty="0"/>
          </a:p>
          <a:p>
            <a:endParaRPr lang="en-US" dirty="0"/>
          </a:p>
        </p:txBody>
      </p:sp>
    </p:spTree>
    <p:extLst>
      <p:ext uri="{BB962C8B-B14F-4D97-AF65-F5344CB8AC3E}">
        <p14:creationId xmlns:p14="http://schemas.microsoft.com/office/powerpoint/2010/main" val="718882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9819"/>
            <a:ext cx="10515600" cy="1325563"/>
          </a:xfrm>
        </p:spPr>
        <p:txBody>
          <a:bodyPr/>
          <a:lstStyle/>
          <a:p>
            <a:r>
              <a:rPr lang="en-US" sz="3600" b="1" dirty="0"/>
              <a:t>Conclusion</a:t>
            </a:r>
            <a:r>
              <a:rPr lang="en-US" dirty="0"/>
              <a:t>:</a:t>
            </a:r>
          </a:p>
        </p:txBody>
      </p:sp>
      <p:sp>
        <p:nvSpPr>
          <p:cNvPr id="3" name="Content Placeholder 2"/>
          <p:cNvSpPr>
            <a:spLocks noGrp="1"/>
          </p:cNvSpPr>
          <p:nvPr>
            <p:ph idx="1"/>
          </p:nvPr>
        </p:nvSpPr>
        <p:spPr>
          <a:xfrm>
            <a:off x="838200" y="1303109"/>
            <a:ext cx="10515600" cy="5179333"/>
          </a:xfrm>
        </p:spPr>
        <p:txBody>
          <a:bodyPr>
            <a:noAutofit/>
          </a:bodyPr>
          <a:lstStyle/>
          <a:p>
            <a:r>
              <a:rPr lang="en-US" dirty="0"/>
              <a:t>The physical details and symbols in public spaces in schools only supported the state’s official authoritative discourse</a:t>
            </a:r>
          </a:p>
          <a:p>
            <a:r>
              <a:rPr lang="en-US" dirty="0"/>
              <a:t>The everyday life in the Egyptian public schools was a mere reflection of the fragile and ambivalent Egyptian political situation</a:t>
            </a:r>
            <a:r>
              <a:rPr lang="en-US" dirty="0">
                <a:effectLst/>
              </a:rPr>
              <a:t> at the verge of the Arab Spring</a:t>
            </a:r>
          </a:p>
          <a:p>
            <a:r>
              <a:rPr lang="en-US" dirty="0"/>
              <a:t>The schooling nationalist discourse manifested in a physical disciplining hegemony, different visual symbols and morning daily rituals was combined with an official Islamic view and challenged by a powerfully growing Islamist discourse.</a:t>
            </a:r>
            <a:r>
              <a:rPr lang="en-US" dirty="0">
                <a:effectLst/>
              </a:rPr>
              <a:t> </a:t>
            </a:r>
          </a:p>
          <a:p>
            <a:r>
              <a:rPr lang="en-US" dirty="0"/>
              <a:t>Centrally-led education reform efforts were mostly reduced at the school level into written statements hung around the schools’ buildings, however with limited improvement actions.</a:t>
            </a:r>
            <a:endParaRPr lang="en-US" dirty="0">
              <a:effectLst/>
            </a:endParaRPr>
          </a:p>
          <a:p>
            <a:endParaRPr lang="en-US" dirty="0"/>
          </a:p>
        </p:txBody>
      </p:sp>
    </p:spTree>
    <p:extLst>
      <p:ext uri="{BB962C8B-B14F-4D97-AF65-F5344CB8AC3E}">
        <p14:creationId xmlns:p14="http://schemas.microsoft.com/office/powerpoint/2010/main" val="31596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Research Questions / focus:</a:t>
            </a:r>
          </a:p>
        </p:txBody>
      </p:sp>
      <p:sp>
        <p:nvSpPr>
          <p:cNvPr id="3" name="Content Placeholder 2"/>
          <p:cNvSpPr>
            <a:spLocks noGrp="1"/>
          </p:cNvSpPr>
          <p:nvPr>
            <p:ph idx="1"/>
          </p:nvPr>
        </p:nvSpPr>
        <p:spPr/>
        <p:txBody>
          <a:bodyPr>
            <a:normAutofit lnSpcReduction="10000"/>
          </a:bodyPr>
          <a:lstStyle/>
          <a:p>
            <a:r>
              <a:rPr lang="en-US" dirty="0"/>
              <a:t>How the public high schools within the Egyptian context after 30 years under Mubarak regime were spatially and temporally produced by the Egyptian state as </a:t>
            </a:r>
            <a:r>
              <a:rPr lang="de-DE" dirty="0"/>
              <a:t>“</a:t>
            </a:r>
            <a:r>
              <a:rPr lang="en-US" dirty="0"/>
              <a:t>abstract spaces” (Lefebvre 1991) functioning as a disciplining system (Foucault 1979) that would attempt to re/produce the loyal Muslim citizen for a neoliberal economy within Egypt?</a:t>
            </a:r>
          </a:p>
          <a:p>
            <a:r>
              <a:rPr lang="en-US" dirty="0"/>
              <a:t>The extent to which the schools’ physical and social spaces were a retranslation of the claimed invisible reproduction of relationships of power (Bourdieu 1971) or whether perhaps it actually manifested at least in some aspects a different set of emerging power relations, and is ambivalent (Jeffery et al 2008: 209) in nature?</a:t>
            </a:r>
          </a:p>
          <a:p>
            <a:endParaRPr lang="en-US" dirty="0"/>
          </a:p>
        </p:txBody>
      </p:sp>
    </p:spTree>
    <p:extLst>
      <p:ext uri="{BB962C8B-B14F-4D97-AF65-F5344CB8AC3E}">
        <p14:creationId xmlns:p14="http://schemas.microsoft.com/office/powerpoint/2010/main" val="2048049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1317"/>
            <a:ext cx="10515600" cy="4008505"/>
          </a:xfrm>
        </p:spPr>
        <p:txBody>
          <a:bodyPr>
            <a:noAutofit/>
          </a:bodyPr>
          <a:lstStyle/>
          <a:p>
            <a:pPr marL="0" indent="0">
              <a:buNone/>
            </a:pPr>
            <a:r>
              <a:rPr lang="en-US" sz="4000" dirty="0"/>
              <a:t>The school space and everyday practices were found on the one hand the product of a heavy-handed authoritarian state, and on the other hand a means for subordinating young people, with the aim of producing citizens for the state’s economic reform. </a:t>
            </a:r>
          </a:p>
        </p:txBody>
      </p:sp>
      <p:sp>
        <p:nvSpPr>
          <p:cNvPr id="4" name="Title 1"/>
          <p:cNvSpPr>
            <a:spLocks noGrp="1"/>
          </p:cNvSpPr>
          <p:nvPr>
            <p:ph type="title"/>
          </p:nvPr>
        </p:nvSpPr>
        <p:spPr>
          <a:xfrm>
            <a:off x="838200" y="365125"/>
            <a:ext cx="10515600" cy="1325563"/>
          </a:xfrm>
        </p:spPr>
        <p:txBody>
          <a:bodyPr/>
          <a:lstStyle/>
          <a:p>
            <a:r>
              <a:rPr lang="en-US" sz="3600" b="1" dirty="0"/>
              <a:t>Main points and specific findings</a:t>
            </a:r>
            <a:endParaRPr lang="en-US" dirty="0"/>
          </a:p>
        </p:txBody>
      </p:sp>
    </p:spTree>
    <p:extLst>
      <p:ext uri="{BB962C8B-B14F-4D97-AF65-F5344CB8AC3E}">
        <p14:creationId xmlns:p14="http://schemas.microsoft.com/office/powerpoint/2010/main" val="136489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Main points and specific findings</a:t>
            </a:r>
            <a:r>
              <a:rPr lang="en-US" sz="3600" dirty="0"/>
              <a:t> (Cont.)</a:t>
            </a:r>
          </a:p>
        </p:txBody>
      </p:sp>
      <p:sp>
        <p:nvSpPr>
          <p:cNvPr id="3" name="Content Placeholder 2"/>
          <p:cNvSpPr>
            <a:spLocks noGrp="1"/>
          </p:cNvSpPr>
          <p:nvPr>
            <p:ph idx="1"/>
          </p:nvPr>
        </p:nvSpPr>
        <p:spPr>
          <a:xfrm>
            <a:off x="838200" y="1825625"/>
            <a:ext cx="10515600" cy="4428218"/>
          </a:xfrm>
        </p:spPr>
        <p:txBody>
          <a:bodyPr>
            <a:noAutofit/>
          </a:bodyPr>
          <a:lstStyle/>
          <a:p>
            <a:pPr marL="0" indent="0">
              <a:buNone/>
            </a:pPr>
            <a:r>
              <a:rPr lang="en-US" sz="3200" dirty="0"/>
              <a:t>The physical space and everyday life in the schools explored in this research emerged to suggest that schools were resources of ambivalence and contradiction. Walls around the school buildings carried banners and other media propagating the educational reform discourses of the effective school that would ultimately contribute to achieving sustainable economic growth and democracy. However the schools’ physical arrangements, everyday disciplinarian discourses and forms of fragility had come to contradict such propagated reform discourses. </a:t>
            </a:r>
          </a:p>
        </p:txBody>
      </p:sp>
    </p:spTree>
    <p:extLst>
      <p:ext uri="{BB962C8B-B14F-4D97-AF65-F5344CB8AC3E}">
        <p14:creationId xmlns:p14="http://schemas.microsoft.com/office/powerpoint/2010/main" val="403081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sz="3600" b="1" dirty="0"/>
              <a:t>Relevance and New Insights:</a:t>
            </a:r>
          </a:p>
        </p:txBody>
      </p:sp>
      <p:sp>
        <p:nvSpPr>
          <p:cNvPr id="3" name="Content Placeholder 2"/>
          <p:cNvSpPr>
            <a:spLocks noGrp="1"/>
          </p:cNvSpPr>
          <p:nvPr>
            <p:ph idx="1"/>
          </p:nvPr>
        </p:nvSpPr>
        <p:spPr>
          <a:xfrm>
            <a:off x="838200" y="966335"/>
            <a:ext cx="10515600" cy="5401808"/>
          </a:xfrm>
        </p:spPr>
        <p:txBody>
          <a:bodyPr>
            <a:noAutofit/>
          </a:bodyPr>
          <a:lstStyle/>
          <a:p>
            <a:r>
              <a:rPr lang="en-GB" dirty="0"/>
              <a:t>It is a contribution to the anthropology of schooling and the social anthropology of Egypt which has recently emerged through the works of </a:t>
            </a:r>
            <a:r>
              <a:rPr lang="en-GB" dirty="0" err="1"/>
              <a:t>Saba</a:t>
            </a:r>
            <a:r>
              <a:rPr lang="en-GB" dirty="0"/>
              <a:t> Mahmood, Charles </a:t>
            </a:r>
            <a:r>
              <a:rPr lang="en-GB" dirty="0" err="1"/>
              <a:t>Hirschkind</a:t>
            </a:r>
            <a:r>
              <a:rPr lang="en-GB" dirty="0"/>
              <a:t>, Linda Herrera, and </a:t>
            </a:r>
            <a:r>
              <a:rPr lang="en-GB" dirty="0" err="1"/>
              <a:t>Samuli</a:t>
            </a:r>
            <a:r>
              <a:rPr lang="en-GB" dirty="0"/>
              <a:t> </a:t>
            </a:r>
            <a:r>
              <a:rPr lang="en-GB" dirty="0" err="1"/>
              <a:t>Shielke</a:t>
            </a:r>
            <a:r>
              <a:rPr lang="en-GB" dirty="0"/>
              <a:t>. </a:t>
            </a:r>
          </a:p>
          <a:p>
            <a:r>
              <a:rPr lang="en-GB" dirty="0"/>
              <a:t>It shed lights to the connections between state schooling, youth and resistance that have not been researched enough in the Egyptian context. </a:t>
            </a:r>
          </a:p>
          <a:p>
            <a:r>
              <a:rPr lang="en-GB" dirty="0"/>
              <a:t>It raises critical questions on common theoretical metanarratives especially those theories that sketch </a:t>
            </a:r>
            <a:r>
              <a:rPr lang="de-DE" dirty="0"/>
              <a:t>an</a:t>
            </a:r>
            <a:r>
              <a:rPr lang="en-GB" dirty="0"/>
              <a:t> image of a comprehensive state or moral and ethical discipline – and shows an ambivalent reality of weakening authoritarian disciplines and the extent to which young people are navigating but not always finding course of meaningful action.</a:t>
            </a:r>
          </a:p>
        </p:txBody>
      </p:sp>
    </p:spTree>
    <p:extLst>
      <p:ext uri="{BB962C8B-B14F-4D97-AF65-F5344CB8AC3E}">
        <p14:creationId xmlns:p14="http://schemas.microsoft.com/office/powerpoint/2010/main" val="1255764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Schooling from socialization to reproduction:</a:t>
            </a:r>
            <a:endParaRPr lang="en-US" dirty="0"/>
          </a:p>
        </p:txBody>
      </p:sp>
      <p:sp>
        <p:nvSpPr>
          <p:cNvPr id="3" name="Content Placeholder 2"/>
          <p:cNvSpPr>
            <a:spLocks noGrp="1"/>
          </p:cNvSpPr>
          <p:nvPr>
            <p:ph idx="1"/>
          </p:nvPr>
        </p:nvSpPr>
        <p:spPr/>
        <p:txBody>
          <a:bodyPr>
            <a:normAutofit/>
          </a:bodyPr>
          <a:lstStyle/>
          <a:p>
            <a:r>
              <a:rPr lang="en-US" dirty="0"/>
              <a:t>Schooling as a significant means of socialization and social production. </a:t>
            </a:r>
          </a:p>
          <a:p>
            <a:r>
              <a:rPr lang="en-US" dirty="0"/>
              <a:t>Reproduction theory: schools serving to reproduce rather than transform existing structural inequalities</a:t>
            </a:r>
          </a:p>
          <a:p>
            <a:pPr lvl="1">
              <a:buFont typeface="Wingdings" charset="2"/>
              <a:buChar char="q"/>
            </a:pPr>
            <a:r>
              <a:rPr lang="en-US" sz="2800" dirty="0"/>
              <a:t> Althusser (1971): schools represent an essential and important social site for reproducing capitalist relations of production</a:t>
            </a:r>
            <a:r>
              <a:rPr lang="de-DE" sz="2800" dirty="0"/>
              <a:t>. </a:t>
            </a:r>
          </a:p>
          <a:p>
            <a:pPr lvl="1">
              <a:buFont typeface="Wingdings" charset="2"/>
              <a:buChar char="q"/>
            </a:pPr>
            <a:r>
              <a:rPr lang="de-DE" sz="2800" dirty="0"/>
              <a:t> </a:t>
            </a:r>
            <a:r>
              <a:rPr lang="en-US" sz="2800" dirty="0"/>
              <a:t>Bourdieu’s </a:t>
            </a:r>
            <a:r>
              <a:rPr lang="de-DE" sz="2800" dirty="0"/>
              <a:t>“</a:t>
            </a:r>
            <a:r>
              <a:rPr lang="en-US" sz="2800" dirty="0"/>
              <a:t>cultural reproduction theory”: the process of embodiment that is the acquisition or cultivation of characteristics. </a:t>
            </a:r>
          </a:p>
        </p:txBody>
      </p:sp>
    </p:spTree>
    <p:extLst>
      <p:ext uri="{BB962C8B-B14F-4D97-AF65-F5344CB8AC3E}">
        <p14:creationId xmlns:p14="http://schemas.microsoft.com/office/powerpoint/2010/main" val="1050477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Bourdieu: Embodiment, Symbolic Violence and Habitus</a:t>
            </a:r>
          </a:p>
        </p:txBody>
      </p:sp>
      <p:sp>
        <p:nvSpPr>
          <p:cNvPr id="3" name="Content Placeholder 2"/>
          <p:cNvSpPr>
            <a:spLocks noGrp="1"/>
          </p:cNvSpPr>
          <p:nvPr>
            <p:ph idx="1"/>
          </p:nvPr>
        </p:nvSpPr>
        <p:spPr/>
        <p:txBody>
          <a:bodyPr>
            <a:normAutofit fontScale="92500"/>
          </a:bodyPr>
          <a:lstStyle/>
          <a:p>
            <a:pPr marL="228600" lvl="1">
              <a:spcBef>
                <a:spcPts val="1000"/>
              </a:spcBef>
            </a:pPr>
            <a:r>
              <a:rPr lang="en-US" sz="2800" dirty="0"/>
              <a:t>Embodiment process requires time, effort and investment. The school disciplinary processes and practices so that students might embody certain disciplinary and gendered dispositions as a result of being for a long time in the schooling space, practices and rituals. </a:t>
            </a:r>
          </a:p>
          <a:p>
            <a:pPr marL="228600" lvl="1">
              <a:spcBef>
                <a:spcPts val="1000"/>
              </a:spcBef>
            </a:pPr>
            <a:r>
              <a:rPr lang="en-US" sz="2800" dirty="0"/>
              <a:t>Symbolic violence; means the way in which individuals contribute towards creating their own socioeconomic limitations and “subordination by gradually accepting and internalizing those very ideas and structures that tend to subordinate them” (Connolly and Healy 2004: 513). </a:t>
            </a:r>
          </a:p>
          <a:p>
            <a:pPr marL="228600" lvl="1">
              <a:spcBef>
                <a:spcPts val="1000"/>
              </a:spcBef>
            </a:pPr>
            <a:r>
              <a:rPr lang="en-US" sz="2800" dirty="0"/>
              <a:t>Habitus: with the effect of socialization and embodied history, individuals consciously or spontaneously self-censor their actions according to the structural expectations. </a:t>
            </a:r>
            <a:endParaRPr lang="de-DE" sz="2800" dirty="0"/>
          </a:p>
          <a:p>
            <a:endParaRPr lang="en-US" dirty="0"/>
          </a:p>
        </p:txBody>
      </p:sp>
    </p:spTree>
    <p:extLst>
      <p:ext uri="{BB962C8B-B14F-4D97-AF65-F5344CB8AC3E}">
        <p14:creationId xmlns:p14="http://schemas.microsoft.com/office/powerpoint/2010/main" val="1799250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School Ethnography</a:t>
            </a:r>
            <a:endParaRPr lang="en-US" dirty="0"/>
          </a:p>
        </p:txBody>
      </p:sp>
      <p:sp>
        <p:nvSpPr>
          <p:cNvPr id="3" name="Content Placeholder 2"/>
          <p:cNvSpPr>
            <a:spLocks noGrp="1"/>
          </p:cNvSpPr>
          <p:nvPr>
            <p:ph idx="1"/>
          </p:nvPr>
        </p:nvSpPr>
        <p:spPr/>
        <p:txBody>
          <a:bodyPr>
            <a:normAutofit/>
          </a:bodyPr>
          <a:lstStyle/>
          <a:p>
            <a:r>
              <a:rPr lang="en-US" dirty="0"/>
              <a:t>Getting to Public schools as a researcher: Issues and information about schools were a matter of national security</a:t>
            </a:r>
          </a:p>
          <a:p>
            <a:r>
              <a:rPr lang="en-US" dirty="0"/>
              <a:t>Two low-income Neighborhoods, Cairo</a:t>
            </a:r>
          </a:p>
          <a:p>
            <a:r>
              <a:rPr lang="en-US" dirty="0"/>
              <a:t>One full academic year between three public high school (one girls, one boys, and one mixed)</a:t>
            </a:r>
          </a:p>
          <a:p>
            <a:r>
              <a:rPr lang="en-US" dirty="0"/>
              <a:t>Participant observation: classroom visits and involvement in extra-curricular activities </a:t>
            </a:r>
          </a:p>
          <a:p>
            <a:r>
              <a:rPr lang="en-US" dirty="0"/>
              <a:t>Holding and attending seminars on topics of interest to students. </a:t>
            </a:r>
          </a:p>
          <a:p>
            <a:r>
              <a:rPr lang="en-US" dirty="0"/>
              <a:t>In-depth interviews with students, teachers and administrators</a:t>
            </a:r>
          </a:p>
        </p:txBody>
      </p:sp>
    </p:spTree>
    <p:extLst>
      <p:ext uri="{BB962C8B-B14F-4D97-AF65-F5344CB8AC3E}">
        <p14:creationId xmlns:p14="http://schemas.microsoft.com/office/powerpoint/2010/main" val="507018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39925"/>
            <a:ext cx="10515600" cy="4351338"/>
          </a:xfrm>
        </p:spPr>
        <p:txBody>
          <a:bodyPr>
            <a:normAutofit/>
          </a:bodyPr>
          <a:lstStyle/>
          <a:p>
            <a:r>
              <a:rPr lang="en-US" sz="4000" dirty="0"/>
              <a:t>The school’s physical space </a:t>
            </a:r>
          </a:p>
          <a:p>
            <a:r>
              <a:rPr lang="en-US" sz="4000" dirty="0"/>
              <a:t>Everyday school life: from morning rituals to unoccupied classrooms</a:t>
            </a:r>
          </a:p>
          <a:p>
            <a:r>
              <a:rPr lang="en-US" sz="4000" dirty="0"/>
              <a:t>The nationalist discourses of </a:t>
            </a:r>
            <a:r>
              <a:rPr lang="de-DE" sz="4000" dirty="0"/>
              <a:t>“</a:t>
            </a:r>
            <a:r>
              <a:rPr lang="en-US" sz="4000" dirty="0"/>
              <a:t>belonging” and </a:t>
            </a:r>
            <a:r>
              <a:rPr lang="de-DE" sz="4000" dirty="0"/>
              <a:t>“</a:t>
            </a:r>
            <a:r>
              <a:rPr lang="en-US" sz="4000" dirty="0"/>
              <a:t>loyalty”</a:t>
            </a:r>
          </a:p>
          <a:p>
            <a:r>
              <a:rPr lang="en-US" sz="4000" dirty="0"/>
              <a:t>The religious discourse within schools</a:t>
            </a:r>
          </a:p>
        </p:txBody>
      </p:sp>
      <p:sp>
        <p:nvSpPr>
          <p:cNvPr id="4" name="Title 1"/>
          <p:cNvSpPr>
            <a:spLocks noGrp="1"/>
          </p:cNvSpPr>
          <p:nvPr>
            <p:ph type="title"/>
          </p:nvPr>
        </p:nvSpPr>
        <p:spPr>
          <a:xfrm>
            <a:off x="838200" y="365125"/>
            <a:ext cx="10515600" cy="1325563"/>
          </a:xfrm>
        </p:spPr>
        <p:txBody>
          <a:bodyPr/>
          <a:lstStyle/>
          <a:p>
            <a:r>
              <a:rPr lang="en-US" b="1" dirty="0"/>
              <a:t>Discussion:</a:t>
            </a:r>
            <a:endParaRPr lang="en-US" dirty="0"/>
          </a:p>
        </p:txBody>
      </p:sp>
    </p:spTree>
    <p:extLst>
      <p:ext uri="{BB962C8B-B14F-4D97-AF65-F5344CB8AC3E}">
        <p14:creationId xmlns:p14="http://schemas.microsoft.com/office/powerpoint/2010/main" val="3936424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8692</TotalTime>
  <Words>1383</Words>
  <Application>Microsoft Macintosh PowerPoint</Application>
  <PresentationFormat>Custom</PresentationFormat>
  <Paragraphs>66</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“Re/production of the loyal Muslim Egyptian citizen:  Schools’ physical spaces, everyday rituals, and discourses” By: Mamdouh Fadil University of Sussex - UK </vt:lpstr>
      <vt:lpstr>Research Questions / focus:</vt:lpstr>
      <vt:lpstr>Main points and specific findings</vt:lpstr>
      <vt:lpstr>Main points and specific findings (Cont.)</vt:lpstr>
      <vt:lpstr>Relevance and New Insights:</vt:lpstr>
      <vt:lpstr>Schooling from socialization to reproduction:</vt:lpstr>
      <vt:lpstr>Bourdieu: Embodiment, Symbolic Violence and Habitus</vt:lpstr>
      <vt:lpstr>School Ethnography</vt:lpstr>
      <vt:lpstr>Discussion:</vt:lpstr>
      <vt:lpstr>The school’s physical space</vt:lpstr>
      <vt:lpstr>Everyday school life: from morning rituals to unoccupied classrooms</vt:lpstr>
      <vt:lpstr>The nationalist discourses of “belonging” and “loyalty”</vt:lpstr>
      <vt:lpstr>The religious discourse within schools</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“Re/production of the loyal Muslim Egyptian citizen:  Schools’ physical spaces, everyday rituals, and discourses” </dc:title>
  <dc:creator>mamdouh</dc:creator>
  <cp:lastModifiedBy>Jason N Dorio</cp:lastModifiedBy>
  <cp:revision>94</cp:revision>
  <dcterms:created xsi:type="dcterms:W3CDTF">2017-04-01T21:15:38Z</dcterms:created>
  <dcterms:modified xsi:type="dcterms:W3CDTF">2017-04-02T20:29:16Z</dcterms:modified>
</cp:coreProperties>
</file>